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7" r:id="rId3"/>
    <p:sldId id="256" r:id="rId4"/>
    <p:sldId id="258" r:id="rId5"/>
    <p:sldId id="259" r:id="rId6"/>
    <p:sldId id="260" r:id="rId7"/>
    <p:sldId id="261" r:id="rId8"/>
    <p:sldId id="262" r:id="rId9"/>
    <p:sldId id="263" r:id="rId10"/>
    <p:sldId id="264" r:id="rId11"/>
    <p:sldId id="268" r:id="rId12"/>
    <p:sldId id="269" r:id="rId13"/>
  </p:sldIdLst>
  <p:sldSz cx="12192000" cy="6858000"/>
  <p:notesSz cx="6858000" cy="9144000"/>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7" autoAdjust="0"/>
    <p:restoredTop sz="94660"/>
  </p:normalViewPr>
  <p:slideViewPr>
    <p:cSldViewPr snapToGrid="0">
      <p:cViewPr varScale="1">
        <p:scale>
          <a:sx n="114" d="100"/>
          <a:sy n="114" d="100"/>
        </p:scale>
        <p:origin x="360"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9F9145-4E21-415D-B88E-1282ACE0CF2C}"/>
              </a:ext>
            </a:extLst>
          </p:cNvPr>
          <p:cNvSpPr>
            <a:spLocks noGrp="1"/>
          </p:cNvSpPr>
          <p:nvPr>
            <p:ph type="dt" sz="half" idx="10"/>
          </p:nvPr>
        </p:nvSpPr>
        <p:spPr/>
        <p:txBody>
          <a:bodyPr/>
          <a:lstStyle>
            <a:lvl1pPr>
              <a:defRPr/>
            </a:lvl1pPr>
          </a:lstStyle>
          <a:p>
            <a:pPr>
              <a:defRPr/>
            </a:pPr>
            <a:fld id="{ADB41508-BEA0-4613-BE02-CE80E0D527BC}"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CA49A9CF-1814-4AF6-9B79-A98A52B43B75}"/>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id="{52CE0A7B-6A82-4BF0-A05F-6BB6BFA93151}"/>
              </a:ext>
            </a:extLst>
          </p:cNvPr>
          <p:cNvSpPr>
            <a:spLocks noGrp="1"/>
          </p:cNvSpPr>
          <p:nvPr>
            <p:ph type="sldNum" sz="quarter" idx="12"/>
          </p:nvPr>
        </p:nvSpPr>
        <p:spPr/>
        <p:txBody>
          <a:bodyPr/>
          <a:lstStyle>
            <a:lvl1pPr>
              <a:defRPr/>
            </a:lvl1pPr>
          </a:lstStyle>
          <a:p>
            <a:fld id="{4655927A-B2AD-4C87-990C-3B38185A637B}" type="slidenum">
              <a:rPr lang="el-GR" altLang="el-GR"/>
              <a:pPr/>
              <a:t>‹#›</a:t>
            </a:fld>
            <a:endParaRPr lang="el-GR" altLang="el-GR"/>
          </a:p>
        </p:txBody>
      </p:sp>
    </p:spTree>
    <p:extLst>
      <p:ext uri="{BB962C8B-B14F-4D97-AF65-F5344CB8AC3E}">
        <p14:creationId xmlns:p14="http://schemas.microsoft.com/office/powerpoint/2010/main" val="2095483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171178EA-A45C-453B-8FD6-CDE81B80AB5C}"/>
              </a:ext>
            </a:extLst>
          </p:cNvPr>
          <p:cNvSpPr>
            <a:spLocks noGrp="1"/>
          </p:cNvSpPr>
          <p:nvPr>
            <p:ph type="dt" sz="half" idx="10"/>
          </p:nvPr>
        </p:nvSpPr>
        <p:spPr/>
        <p:txBody>
          <a:bodyPr/>
          <a:lstStyle>
            <a:lvl1pPr>
              <a:defRPr/>
            </a:lvl1pPr>
          </a:lstStyle>
          <a:p>
            <a:pPr>
              <a:defRPr/>
            </a:pPr>
            <a:fld id="{BE786CE3-A10E-4C9E-9BBF-38392E2FFE5D}"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AF76B9E5-18C0-49C6-A231-67ABA49DF77E}"/>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id="{F1FBB379-F382-495E-8F9C-48B7236BEF9C}"/>
              </a:ext>
            </a:extLst>
          </p:cNvPr>
          <p:cNvSpPr>
            <a:spLocks noGrp="1"/>
          </p:cNvSpPr>
          <p:nvPr>
            <p:ph type="sldNum" sz="quarter" idx="12"/>
          </p:nvPr>
        </p:nvSpPr>
        <p:spPr/>
        <p:txBody>
          <a:bodyPr/>
          <a:lstStyle>
            <a:lvl1pPr>
              <a:defRPr/>
            </a:lvl1pPr>
          </a:lstStyle>
          <a:p>
            <a:fld id="{86768033-8A86-414F-AEA1-67F735B0A9D1}" type="slidenum">
              <a:rPr lang="el-GR" altLang="el-GR"/>
              <a:pPr/>
              <a:t>‹#›</a:t>
            </a:fld>
            <a:endParaRPr lang="el-GR" altLang="el-GR"/>
          </a:p>
        </p:txBody>
      </p:sp>
    </p:spTree>
    <p:extLst>
      <p:ext uri="{BB962C8B-B14F-4D97-AF65-F5344CB8AC3E}">
        <p14:creationId xmlns:p14="http://schemas.microsoft.com/office/powerpoint/2010/main" val="3809181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6F92A024-C943-44EF-9D78-306F748ACF51}"/>
              </a:ext>
            </a:extLst>
          </p:cNvPr>
          <p:cNvSpPr>
            <a:spLocks noGrp="1"/>
          </p:cNvSpPr>
          <p:nvPr>
            <p:ph type="dt" sz="half" idx="10"/>
          </p:nvPr>
        </p:nvSpPr>
        <p:spPr/>
        <p:txBody>
          <a:bodyPr/>
          <a:lstStyle>
            <a:lvl1pPr>
              <a:defRPr/>
            </a:lvl1pPr>
          </a:lstStyle>
          <a:p>
            <a:pPr>
              <a:defRPr/>
            </a:pPr>
            <a:fld id="{507531BA-836A-4B17-9DAB-7FD73A47400C}"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7B7FD55B-4998-476D-A1A9-38E2D7CA57B0}"/>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id="{B055D14F-65BE-490B-A658-04ABD93316BE}"/>
              </a:ext>
            </a:extLst>
          </p:cNvPr>
          <p:cNvSpPr>
            <a:spLocks noGrp="1"/>
          </p:cNvSpPr>
          <p:nvPr>
            <p:ph type="sldNum" sz="quarter" idx="12"/>
          </p:nvPr>
        </p:nvSpPr>
        <p:spPr/>
        <p:txBody>
          <a:bodyPr/>
          <a:lstStyle>
            <a:lvl1pPr>
              <a:defRPr/>
            </a:lvl1pPr>
          </a:lstStyle>
          <a:p>
            <a:fld id="{E5FC2545-1207-4805-B809-BEA0967C69D2}" type="slidenum">
              <a:rPr lang="el-GR" altLang="el-GR"/>
              <a:pPr/>
              <a:t>‹#›</a:t>
            </a:fld>
            <a:endParaRPr lang="el-GR" altLang="el-GR"/>
          </a:p>
        </p:txBody>
      </p:sp>
    </p:spTree>
    <p:extLst>
      <p:ext uri="{BB962C8B-B14F-4D97-AF65-F5344CB8AC3E}">
        <p14:creationId xmlns:p14="http://schemas.microsoft.com/office/powerpoint/2010/main" val="2081124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C81E4AB9-CCB9-4422-B896-2E8720C3D4DF}"/>
              </a:ext>
            </a:extLst>
          </p:cNvPr>
          <p:cNvSpPr>
            <a:spLocks noGrp="1"/>
          </p:cNvSpPr>
          <p:nvPr>
            <p:ph type="dt" sz="half" idx="10"/>
          </p:nvPr>
        </p:nvSpPr>
        <p:spPr/>
        <p:txBody>
          <a:bodyPr/>
          <a:lstStyle>
            <a:lvl1pPr>
              <a:defRPr/>
            </a:lvl1pPr>
          </a:lstStyle>
          <a:p>
            <a:pPr>
              <a:defRPr/>
            </a:pPr>
            <a:fld id="{2CA6F997-796B-41D4-8541-4CAD5E09A5CA}"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C78F09E0-A9D3-49FF-AEE1-03CC1608F638}"/>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id="{8AF81EBA-C28A-4ADD-B252-56C880C316C0}"/>
              </a:ext>
            </a:extLst>
          </p:cNvPr>
          <p:cNvSpPr>
            <a:spLocks noGrp="1"/>
          </p:cNvSpPr>
          <p:nvPr>
            <p:ph type="sldNum" sz="quarter" idx="12"/>
          </p:nvPr>
        </p:nvSpPr>
        <p:spPr/>
        <p:txBody>
          <a:bodyPr/>
          <a:lstStyle>
            <a:lvl1pPr>
              <a:defRPr/>
            </a:lvl1pPr>
          </a:lstStyle>
          <a:p>
            <a:fld id="{995655AB-7F7C-4931-8629-264AEAC8C944}" type="slidenum">
              <a:rPr lang="el-GR" altLang="el-GR"/>
              <a:pPr/>
              <a:t>‹#›</a:t>
            </a:fld>
            <a:endParaRPr lang="el-GR" altLang="el-GR"/>
          </a:p>
        </p:txBody>
      </p:sp>
    </p:spTree>
    <p:extLst>
      <p:ext uri="{BB962C8B-B14F-4D97-AF65-F5344CB8AC3E}">
        <p14:creationId xmlns:p14="http://schemas.microsoft.com/office/powerpoint/2010/main" val="1288287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527DDDF0-C8A7-4390-851A-12A217FC57A6}"/>
              </a:ext>
            </a:extLst>
          </p:cNvPr>
          <p:cNvSpPr>
            <a:spLocks noGrp="1"/>
          </p:cNvSpPr>
          <p:nvPr>
            <p:ph type="dt" sz="half" idx="10"/>
          </p:nvPr>
        </p:nvSpPr>
        <p:spPr/>
        <p:txBody>
          <a:bodyPr/>
          <a:lstStyle>
            <a:lvl1pPr>
              <a:defRPr/>
            </a:lvl1pPr>
          </a:lstStyle>
          <a:p>
            <a:pPr>
              <a:defRPr/>
            </a:pPr>
            <a:fld id="{0B7E453A-7D62-452B-9EDE-531C2ABD1404}"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757BE359-86A2-471F-A4DE-5C35C9ECD031}"/>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id="{F19BB77D-F370-4FD0-9E9E-5FAF6BCBF1DA}"/>
              </a:ext>
            </a:extLst>
          </p:cNvPr>
          <p:cNvSpPr>
            <a:spLocks noGrp="1"/>
          </p:cNvSpPr>
          <p:nvPr>
            <p:ph type="sldNum" sz="quarter" idx="12"/>
          </p:nvPr>
        </p:nvSpPr>
        <p:spPr/>
        <p:txBody>
          <a:bodyPr/>
          <a:lstStyle>
            <a:lvl1pPr>
              <a:defRPr/>
            </a:lvl1pPr>
          </a:lstStyle>
          <a:p>
            <a:fld id="{A4723FCF-DE51-4F55-A931-0DB7D714BBF1}" type="slidenum">
              <a:rPr lang="el-GR" altLang="el-GR"/>
              <a:pPr/>
              <a:t>‹#›</a:t>
            </a:fld>
            <a:endParaRPr lang="el-GR" altLang="el-GR"/>
          </a:p>
        </p:txBody>
      </p:sp>
    </p:spTree>
    <p:extLst>
      <p:ext uri="{BB962C8B-B14F-4D97-AF65-F5344CB8AC3E}">
        <p14:creationId xmlns:p14="http://schemas.microsoft.com/office/powerpoint/2010/main" val="2253189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a:extLst>
              <a:ext uri="{FF2B5EF4-FFF2-40B4-BE49-F238E27FC236}">
                <a16:creationId xmlns:a16="http://schemas.microsoft.com/office/drawing/2014/main" id="{C9F1F3DF-AEF6-4998-AD23-E470E3D626B9}"/>
              </a:ext>
            </a:extLst>
          </p:cNvPr>
          <p:cNvSpPr>
            <a:spLocks noGrp="1"/>
          </p:cNvSpPr>
          <p:nvPr>
            <p:ph type="dt" sz="half" idx="10"/>
          </p:nvPr>
        </p:nvSpPr>
        <p:spPr/>
        <p:txBody>
          <a:bodyPr/>
          <a:lstStyle>
            <a:lvl1pPr>
              <a:defRPr/>
            </a:lvl1pPr>
          </a:lstStyle>
          <a:p>
            <a:pPr>
              <a:defRPr/>
            </a:pPr>
            <a:fld id="{59946489-CFC6-4EF9-B369-B9DFE47FC2F3}" type="datetimeFigureOut">
              <a:rPr lang="el-GR"/>
              <a:pPr>
                <a:defRPr/>
              </a:pPr>
              <a:t>11/11/2020</a:t>
            </a:fld>
            <a:endParaRPr lang="el-GR"/>
          </a:p>
        </p:txBody>
      </p:sp>
      <p:sp>
        <p:nvSpPr>
          <p:cNvPr id="6" name="Θέση υποσέλιδου 4">
            <a:extLst>
              <a:ext uri="{FF2B5EF4-FFF2-40B4-BE49-F238E27FC236}">
                <a16:creationId xmlns:a16="http://schemas.microsoft.com/office/drawing/2014/main" id="{9F160C94-446B-4378-92CF-628E1B462FCF}"/>
              </a:ext>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16:creationId xmlns:a16="http://schemas.microsoft.com/office/drawing/2014/main" id="{405AEEF4-E546-4D09-976A-963927A1E20D}"/>
              </a:ext>
            </a:extLst>
          </p:cNvPr>
          <p:cNvSpPr>
            <a:spLocks noGrp="1"/>
          </p:cNvSpPr>
          <p:nvPr>
            <p:ph type="sldNum" sz="quarter" idx="12"/>
          </p:nvPr>
        </p:nvSpPr>
        <p:spPr/>
        <p:txBody>
          <a:bodyPr/>
          <a:lstStyle>
            <a:lvl1pPr>
              <a:defRPr/>
            </a:lvl1pPr>
          </a:lstStyle>
          <a:p>
            <a:fld id="{29099392-29C0-43C8-BA2E-180348BE9841}" type="slidenum">
              <a:rPr lang="el-GR" altLang="el-GR"/>
              <a:pPr/>
              <a:t>‹#›</a:t>
            </a:fld>
            <a:endParaRPr lang="el-GR" altLang="el-GR"/>
          </a:p>
        </p:txBody>
      </p:sp>
    </p:spTree>
    <p:extLst>
      <p:ext uri="{BB962C8B-B14F-4D97-AF65-F5344CB8AC3E}">
        <p14:creationId xmlns:p14="http://schemas.microsoft.com/office/powerpoint/2010/main" val="4168812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a:extLst>
              <a:ext uri="{FF2B5EF4-FFF2-40B4-BE49-F238E27FC236}">
                <a16:creationId xmlns:a16="http://schemas.microsoft.com/office/drawing/2014/main" id="{B4703994-B4CB-4813-8395-A5040B299A31}"/>
              </a:ext>
            </a:extLst>
          </p:cNvPr>
          <p:cNvSpPr>
            <a:spLocks noGrp="1"/>
          </p:cNvSpPr>
          <p:nvPr>
            <p:ph type="dt" sz="half" idx="10"/>
          </p:nvPr>
        </p:nvSpPr>
        <p:spPr/>
        <p:txBody>
          <a:bodyPr/>
          <a:lstStyle>
            <a:lvl1pPr>
              <a:defRPr/>
            </a:lvl1pPr>
          </a:lstStyle>
          <a:p>
            <a:pPr>
              <a:defRPr/>
            </a:pPr>
            <a:fld id="{D0B0246D-C94C-42CD-B374-A316076887DF}" type="datetimeFigureOut">
              <a:rPr lang="el-GR"/>
              <a:pPr>
                <a:defRPr/>
              </a:pPr>
              <a:t>11/11/2020</a:t>
            </a:fld>
            <a:endParaRPr lang="el-GR"/>
          </a:p>
        </p:txBody>
      </p:sp>
      <p:sp>
        <p:nvSpPr>
          <p:cNvPr id="8" name="Θέση υποσέλιδου 4">
            <a:extLst>
              <a:ext uri="{FF2B5EF4-FFF2-40B4-BE49-F238E27FC236}">
                <a16:creationId xmlns:a16="http://schemas.microsoft.com/office/drawing/2014/main" id="{013D7972-F9C0-4BD0-B567-A480F756C610}"/>
              </a:ext>
            </a:extLst>
          </p:cNvPr>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a:extLst>
              <a:ext uri="{FF2B5EF4-FFF2-40B4-BE49-F238E27FC236}">
                <a16:creationId xmlns:a16="http://schemas.microsoft.com/office/drawing/2014/main" id="{BC31BB4A-673E-4979-AD98-F181D4A51B04}"/>
              </a:ext>
            </a:extLst>
          </p:cNvPr>
          <p:cNvSpPr>
            <a:spLocks noGrp="1"/>
          </p:cNvSpPr>
          <p:nvPr>
            <p:ph type="sldNum" sz="quarter" idx="12"/>
          </p:nvPr>
        </p:nvSpPr>
        <p:spPr/>
        <p:txBody>
          <a:bodyPr/>
          <a:lstStyle>
            <a:lvl1pPr>
              <a:defRPr/>
            </a:lvl1pPr>
          </a:lstStyle>
          <a:p>
            <a:fld id="{A3FC68A1-152A-45EE-82E5-A485C79DF35D}" type="slidenum">
              <a:rPr lang="el-GR" altLang="el-GR"/>
              <a:pPr/>
              <a:t>‹#›</a:t>
            </a:fld>
            <a:endParaRPr lang="el-GR" altLang="el-GR"/>
          </a:p>
        </p:txBody>
      </p:sp>
    </p:spTree>
    <p:extLst>
      <p:ext uri="{BB962C8B-B14F-4D97-AF65-F5344CB8AC3E}">
        <p14:creationId xmlns:p14="http://schemas.microsoft.com/office/powerpoint/2010/main" val="772723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3">
            <a:extLst>
              <a:ext uri="{FF2B5EF4-FFF2-40B4-BE49-F238E27FC236}">
                <a16:creationId xmlns:a16="http://schemas.microsoft.com/office/drawing/2014/main" id="{CC0FD303-F176-49EE-80B8-8CBC63665B59}"/>
              </a:ext>
            </a:extLst>
          </p:cNvPr>
          <p:cNvSpPr>
            <a:spLocks noGrp="1"/>
          </p:cNvSpPr>
          <p:nvPr>
            <p:ph type="dt" sz="half" idx="10"/>
          </p:nvPr>
        </p:nvSpPr>
        <p:spPr/>
        <p:txBody>
          <a:bodyPr/>
          <a:lstStyle>
            <a:lvl1pPr>
              <a:defRPr/>
            </a:lvl1pPr>
          </a:lstStyle>
          <a:p>
            <a:pPr>
              <a:defRPr/>
            </a:pPr>
            <a:fld id="{C4E9A8A4-FFCD-4A66-A93B-D0588311DAFA}" type="datetimeFigureOut">
              <a:rPr lang="el-GR"/>
              <a:pPr>
                <a:defRPr/>
              </a:pPr>
              <a:t>11/11/2020</a:t>
            </a:fld>
            <a:endParaRPr lang="el-GR"/>
          </a:p>
        </p:txBody>
      </p:sp>
      <p:sp>
        <p:nvSpPr>
          <p:cNvPr id="4" name="Θέση υποσέλιδου 4">
            <a:extLst>
              <a:ext uri="{FF2B5EF4-FFF2-40B4-BE49-F238E27FC236}">
                <a16:creationId xmlns:a16="http://schemas.microsoft.com/office/drawing/2014/main" id="{DC9C5948-118C-4C03-AE74-472C5CE9853C}"/>
              </a:ext>
            </a:extLst>
          </p:cNvPr>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a:extLst>
              <a:ext uri="{FF2B5EF4-FFF2-40B4-BE49-F238E27FC236}">
                <a16:creationId xmlns:a16="http://schemas.microsoft.com/office/drawing/2014/main" id="{7C5AAA8E-32FE-4CC6-98C4-7829C1326C41}"/>
              </a:ext>
            </a:extLst>
          </p:cNvPr>
          <p:cNvSpPr>
            <a:spLocks noGrp="1"/>
          </p:cNvSpPr>
          <p:nvPr>
            <p:ph type="sldNum" sz="quarter" idx="12"/>
          </p:nvPr>
        </p:nvSpPr>
        <p:spPr/>
        <p:txBody>
          <a:bodyPr/>
          <a:lstStyle>
            <a:lvl1pPr>
              <a:defRPr/>
            </a:lvl1pPr>
          </a:lstStyle>
          <a:p>
            <a:fld id="{E2C692E4-6E92-44E8-9D51-25292867351F}" type="slidenum">
              <a:rPr lang="el-GR" altLang="el-GR"/>
              <a:pPr/>
              <a:t>‹#›</a:t>
            </a:fld>
            <a:endParaRPr lang="el-GR" altLang="el-GR"/>
          </a:p>
        </p:txBody>
      </p:sp>
    </p:spTree>
    <p:extLst>
      <p:ext uri="{BB962C8B-B14F-4D97-AF65-F5344CB8AC3E}">
        <p14:creationId xmlns:p14="http://schemas.microsoft.com/office/powerpoint/2010/main" val="64668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3">
            <a:extLst>
              <a:ext uri="{FF2B5EF4-FFF2-40B4-BE49-F238E27FC236}">
                <a16:creationId xmlns:a16="http://schemas.microsoft.com/office/drawing/2014/main" id="{23EDFD8E-7254-4EC6-BB9D-7FDE7C61A07E}"/>
              </a:ext>
            </a:extLst>
          </p:cNvPr>
          <p:cNvSpPr>
            <a:spLocks noGrp="1"/>
          </p:cNvSpPr>
          <p:nvPr>
            <p:ph type="dt" sz="half" idx="10"/>
          </p:nvPr>
        </p:nvSpPr>
        <p:spPr/>
        <p:txBody>
          <a:bodyPr/>
          <a:lstStyle>
            <a:lvl1pPr>
              <a:defRPr/>
            </a:lvl1pPr>
          </a:lstStyle>
          <a:p>
            <a:pPr>
              <a:defRPr/>
            </a:pPr>
            <a:fld id="{C3E80DFE-0DEF-4D19-8784-AA0517BFBEB0}" type="datetimeFigureOut">
              <a:rPr lang="el-GR"/>
              <a:pPr>
                <a:defRPr/>
              </a:pPr>
              <a:t>11/11/2020</a:t>
            </a:fld>
            <a:endParaRPr lang="el-GR"/>
          </a:p>
        </p:txBody>
      </p:sp>
      <p:sp>
        <p:nvSpPr>
          <p:cNvPr id="3" name="Θέση υποσέλιδου 4">
            <a:extLst>
              <a:ext uri="{FF2B5EF4-FFF2-40B4-BE49-F238E27FC236}">
                <a16:creationId xmlns:a16="http://schemas.microsoft.com/office/drawing/2014/main" id="{5646AE5E-DB58-43F7-A23C-B5F638FEE870}"/>
              </a:ext>
            </a:extLst>
          </p:cNvPr>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a:extLst>
              <a:ext uri="{FF2B5EF4-FFF2-40B4-BE49-F238E27FC236}">
                <a16:creationId xmlns:a16="http://schemas.microsoft.com/office/drawing/2014/main" id="{BF13A119-35DE-4B3E-BCC1-4C8EAD3EF49E}"/>
              </a:ext>
            </a:extLst>
          </p:cNvPr>
          <p:cNvSpPr>
            <a:spLocks noGrp="1"/>
          </p:cNvSpPr>
          <p:nvPr>
            <p:ph type="sldNum" sz="quarter" idx="12"/>
          </p:nvPr>
        </p:nvSpPr>
        <p:spPr/>
        <p:txBody>
          <a:bodyPr/>
          <a:lstStyle>
            <a:lvl1pPr>
              <a:defRPr/>
            </a:lvl1pPr>
          </a:lstStyle>
          <a:p>
            <a:fld id="{41303F27-4E05-4789-B934-3766734C4C8D}" type="slidenum">
              <a:rPr lang="el-GR" altLang="el-GR"/>
              <a:pPr/>
              <a:t>‹#›</a:t>
            </a:fld>
            <a:endParaRPr lang="el-GR" altLang="el-GR"/>
          </a:p>
        </p:txBody>
      </p:sp>
    </p:spTree>
    <p:extLst>
      <p:ext uri="{BB962C8B-B14F-4D97-AF65-F5344CB8AC3E}">
        <p14:creationId xmlns:p14="http://schemas.microsoft.com/office/powerpoint/2010/main" val="691945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3">
            <a:extLst>
              <a:ext uri="{FF2B5EF4-FFF2-40B4-BE49-F238E27FC236}">
                <a16:creationId xmlns:a16="http://schemas.microsoft.com/office/drawing/2014/main" id="{FA0586E0-60F7-448C-AC26-1CD1167D6EE9}"/>
              </a:ext>
            </a:extLst>
          </p:cNvPr>
          <p:cNvSpPr>
            <a:spLocks noGrp="1"/>
          </p:cNvSpPr>
          <p:nvPr>
            <p:ph type="dt" sz="half" idx="10"/>
          </p:nvPr>
        </p:nvSpPr>
        <p:spPr/>
        <p:txBody>
          <a:bodyPr/>
          <a:lstStyle>
            <a:lvl1pPr>
              <a:defRPr/>
            </a:lvl1pPr>
          </a:lstStyle>
          <a:p>
            <a:pPr>
              <a:defRPr/>
            </a:pPr>
            <a:fld id="{8C4FB91E-DF6C-44D0-A6E9-98FE4B508A5F}" type="datetimeFigureOut">
              <a:rPr lang="el-GR"/>
              <a:pPr>
                <a:defRPr/>
              </a:pPr>
              <a:t>11/11/2020</a:t>
            </a:fld>
            <a:endParaRPr lang="el-GR"/>
          </a:p>
        </p:txBody>
      </p:sp>
      <p:sp>
        <p:nvSpPr>
          <p:cNvPr id="6" name="Θέση υποσέλιδου 4">
            <a:extLst>
              <a:ext uri="{FF2B5EF4-FFF2-40B4-BE49-F238E27FC236}">
                <a16:creationId xmlns:a16="http://schemas.microsoft.com/office/drawing/2014/main" id="{6ACE29C0-3491-4390-89BC-4CEB9D2818AF}"/>
              </a:ext>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16:creationId xmlns:a16="http://schemas.microsoft.com/office/drawing/2014/main" id="{C398F3B9-4C5B-4A7E-9B5F-CDB3E13C6EE1}"/>
              </a:ext>
            </a:extLst>
          </p:cNvPr>
          <p:cNvSpPr>
            <a:spLocks noGrp="1"/>
          </p:cNvSpPr>
          <p:nvPr>
            <p:ph type="sldNum" sz="quarter" idx="12"/>
          </p:nvPr>
        </p:nvSpPr>
        <p:spPr/>
        <p:txBody>
          <a:bodyPr/>
          <a:lstStyle>
            <a:lvl1pPr>
              <a:defRPr/>
            </a:lvl1pPr>
          </a:lstStyle>
          <a:p>
            <a:fld id="{868381F0-637C-4EB4-8413-676C64BD5034}" type="slidenum">
              <a:rPr lang="el-GR" altLang="el-GR"/>
              <a:pPr/>
              <a:t>‹#›</a:t>
            </a:fld>
            <a:endParaRPr lang="el-GR" altLang="el-GR"/>
          </a:p>
        </p:txBody>
      </p:sp>
    </p:spTree>
    <p:extLst>
      <p:ext uri="{BB962C8B-B14F-4D97-AF65-F5344CB8AC3E}">
        <p14:creationId xmlns:p14="http://schemas.microsoft.com/office/powerpoint/2010/main" val="1934995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3">
            <a:extLst>
              <a:ext uri="{FF2B5EF4-FFF2-40B4-BE49-F238E27FC236}">
                <a16:creationId xmlns:a16="http://schemas.microsoft.com/office/drawing/2014/main" id="{D9BF2BF3-0C36-47DC-A60D-863DE2C54B65}"/>
              </a:ext>
            </a:extLst>
          </p:cNvPr>
          <p:cNvSpPr>
            <a:spLocks noGrp="1"/>
          </p:cNvSpPr>
          <p:nvPr>
            <p:ph type="dt" sz="half" idx="10"/>
          </p:nvPr>
        </p:nvSpPr>
        <p:spPr/>
        <p:txBody>
          <a:bodyPr/>
          <a:lstStyle>
            <a:lvl1pPr>
              <a:defRPr/>
            </a:lvl1pPr>
          </a:lstStyle>
          <a:p>
            <a:pPr>
              <a:defRPr/>
            </a:pPr>
            <a:fld id="{28C78412-B48D-4574-882C-5F77C6246B71}" type="datetimeFigureOut">
              <a:rPr lang="el-GR"/>
              <a:pPr>
                <a:defRPr/>
              </a:pPr>
              <a:t>11/11/2020</a:t>
            </a:fld>
            <a:endParaRPr lang="el-GR"/>
          </a:p>
        </p:txBody>
      </p:sp>
      <p:sp>
        <p:nvSpPr>
          <p:cNvPr id="6" name="Θέση υποσέλιδου 4">
            <a:extLst>
              <a:ext uri="{FF2B5EF4-FFF2-40B4-BE49-F238E27FC236}">
                <a16:creationId xmlns:a16="http://schemas.microsoft.com/office/drawing/2014/main" id="{DDA1EE9B-3114-42BB-8E4D-309025C42729}"/>
              </a:ext>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16:creationId xmlns:a16="http://schemas.microsoft.com/office/drawing/2014/main" id="{D5D827E0-D533-4830-8A00-946F3CD89365}"/>
              </a:ext>
            </a:extLst>
          </p:cNvPr>
          <p:cNvSpPr>
            <a:spLocks noGrp="1"/>
          </p:cNvSpPr>
          <p:nvPr>
            <p:ph type="sldNum" sz="quarter" idx="12"/>
          </p:nvPr>
        </p:nvSpPr>
        <p:spPr/>
        <p:txBody>
          <a:bodyPr/>
          <a:lstStyle>
            <a:lvl1pPr>
              <a:defRPr/>
            </a:lvl1pPr>
          </a:lstStyle>
          <a:p>
            <a:fld id="{AB275B0E-ADDA-4730-8555-13B80971C73E}" type="slidenum">
              <a:rPr lang="el-GR" altLang="el-GR"/>
              <a:pPr/>
              <a:t>‹#›</a:t>
            </a:fld>
            <a:endParaRPr lang="el-GR" altLang="el-GR"/>
          </a:p>
        </p:txBody>
      </p:sp>
    </p:spTree>
    <p:extLst>
      <p:ext uri="{BB962C8B-B14F-4D97-AF65-F5344CB8AC3E}">
        <p14:creationId xmlns:p14="http://schemas.microsoft.com/office/powerpoint/2010/main" val="3938791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a:extLst>
              <a:ext uri="{FF2B5EF4-FFF2-40B4-BE49-F238E27FC236}">
                <a16:creationId xmlns:a16="http://schemas.microsoft.com/office/drawing/2014/main" id="{4751BA1D-29FA-4DAD-9982-D0B66884DB38}"/>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Κάντε κλικ για να επεξεργαστείτε τον τίτλο υποδείγματος</a:t>
            </a:r>
          </a:p>
        </p:txBody>
      </p:sp>
      <p:sp>
        <p:nvSpPr>
          <p:cNvPr id="1027" name="Θέση κειμένου 2">
            <a:extLst>
              <a:ext uri="{FF2B5EF4-FFF2-40B4-BE49-F238E27FC236}">
                <a16:creationId xmlns:a16="http://schemas.microsoft.com/office/drawing/2014/main" id="{A798AE00-9ED9-45AD-96EC-EA533A6542C1}"/>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Επεξεργασία 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 name="Θέση ημερομηνίας 3">
            <a:extLst>
              <a:ext uri="{FF2B5EF4-FFF2-40B4-BE49-F238E27FC236}">
                <a16:creationId xmlns:a16="http://schemas.microsoft.com/office/drawing/2014/main" id="{C717F3E7-1083-4347-BD86-9A649E02D1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A921E57E-C5F9-4BCD-8C6F-4AA3A01C244A}"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2E9F185E-489B-4E5D-A43D-3CBC6D7D03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Θέση αριθμού διαφάνειας 5">
            <a:extLst>
              <a:ext uri="{FF2B5EF4-FFF2-40B4-BE49-F238E27FC236}">
                <a16:creationId xmlns:a16="http://schemas.microsoft.com/office/drawing/2014/main" id="{CB11D7F7-7599-45C8-ABAE-9DC947C51B7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B61ADFE4-8F3D-433D-B492-726D279642EB}" type="slidenum">
              <a:rPr lang="el-GR" altLang="el-GR"/>
              <a:pPr/>
              <a:t>‹#›</a:t>
            </a:fld>
            <a:endParaRPr lang="el-GR"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Τίτλος 1">
            <a:extLst>
              <a:ext uri="{FF2B5EF4-FFF2-40B4-BE49-F238E27FC236}">
                <a16:creationId xmlns:a16="http://schemas.microsoft.com/office/drawing/2014/main" id="{A1AE965C-D6A9-49A6-9CD7-8EBAD10CABF7}"/>
              </a:ext>
            </a:extLst>
          </p:cNvPr>
          <p:cNvSpPr>
            <a:spLocks noGrp="1"/>
          </p:cNvSpPr>
          <p:nvPr>
            <p:ph type="title"/>
          </p:nvPr>
        </p:nvSpPr>
        <p:spPr/>
        <p:txBody>
          <a:bodyPr/>
          <a:lstStyle/>
          <a:p>
            <a:pPr algn="ctr" eaLnBrk="1" hangingPunct="1"/>
            <a:r>
              <a:rPr lang="el-GR" altLang="el-GR" b="1"/>
              <a:t>Χ. ΝΤΑΜΠΛΙΑ, ΣΕΕ ΠΕ02,</a:t>
            </a:r>
            <a:br>
              <a:rPr lang="el-GR" altLang="el-GR" b="1"/>
            </a:br>
            <a:r>
              <a:rPr lang="el-GR" altLang="el-GR" b="1"/>
              <a:t>ΠΕ.Κ.Ε.Σ.  ΘΕΣΣΑΛΙΑΣ</a:t>
            </a:r>
          </a:p>
        </p:txBody>
      </p:sp>
      <p:sp>
        <p:nvSpPr>
          <p:cNvPr id="3" name="Θέση περιεχομένου 2">
            <a:extLst>
              <a:ext uri="{FF2B5EF4-FFF2-40B4-BE49-F238E27FC236}">
                <a16:creationId xmlns:a16="http://schemas.microsoft.com/office/drawing/2014/main" id="{48EC01BB-3AF1-4FB0-9F47-F2FD6C7BED4E}"/>
              </a:ext>
            </a:extLst>
          </p:cNvPr>
          <p:cNvSpPr>
            <a:spLocks noGrp="1"/>
          </p:cNvSpPr>
          <p:nvPr>
            <p:ph idx="1"/>
          </p:nvPr>
        </p:nvSpPr>
        <p:spPr/>
        <p:txBody>
          <a:bodyPr rtlCol="0">
            <a:normAutofit/>
          </a:bodyPr>
          <a:lstStyle/>
          <a:p>
            <a:pPr marL="0" indent="0" algn="ctr" eaLnBrk="1" fontAlgn="auto" hangingPunct="1">
              <a:spcAft>
                <a:spcPts val="0"/>
              </a:spcAft>
              <a:buFont typeface="Arial" panose="020B0604020202020204" pitchFamily="34" charset="0"/>
              <a:buNone/>
              <a:defRPr/>
            </a:pPr>
            <a:endParaRPr lang="el-GR" b="1" dirty="0"/>
          </a:p>
          <a:p>
            <a:pPr marL="0" indent="0" algn="ctr" eaLnBrk="1" fontAlgn="auto" hangingPunct="1">
              <a:spcAft>
                <a:spcPts val="0"/>
              </a:spcAft>
              <a:buFont typeface="Arial" panose="020B0604020202020204" pitchFamily="34" charset="0"/>
              <a:buNone/>
              <a:defRPr/>
            </a:pPr>
            <a:endParaRPr lang="el-GR" b="1" dirty="0"/>
          </a:p>
          <a:p>
            <a:pPr marL="0" indent="0" algn="ctr" eaLnBrk="1" fontAlgn="auto" hangingPunct="1">
              <a:spcAft>
                <a:spcPts val="0"/>
              </a:spcAft>
              <a:buFont typeface="Arial" panose="020B0604020202020204" pitchFamily="34" charset="0"/>
              <a:buNone/>
              <a:defRPr/>
            </a:pPr>
            <a:endParaRPr lang="el-GR" b="1" dirty="0"/>
          </a:p>
          <a:p>
            <a:pPr marL="0" indent="0" algn="ctr" eaLnBrk="1" fontAlgn="auto" hangingPunct="1">
              <a:spcAft>
                <a:spcPts val="0"/>
              </a:spcAft>
              <a:buFont typeface="Arial" panose="020B0604020202020204" pitchFamily="34" charset="0"/>
              <a:buNone/>
              <a:defRPr/>
            </a:pPr>
            <a:endParaRPr lang="el-GR" b="1" dirty="0"/>
          </a:p>
          <a:p>
            <a:pPr marL="0" indent="0" algn="ctr" eaLnBrk="1" fontAlgn="auto" hangingPunct="1">
              <a:spcAft>
                <a:spcPts val="0"/>
              </a:spcAft>
              <a:buFont typeface="Arial" panose="020B0604020202020204" pitchFamily="34" charset="0"/>
              <a:buNone/>
              <a:defRPr/>
            </a:pPr>
            <a:r>
              <a:rPr lang="el-GR" b="1" dirty="0"/>
              <a:t>Η ΣΥΝΕΡΓΑΤΙΚΗ ΜΑΘΗΣΗ ΣΤΗ ΣΥΓΧΡΟΝΗ ΚΑΙ ΑΣΥΓΧΡΟΝΗ ΕΞ ΑΠΟΣΤΑΣΕΩΣ ΕΚΠΑΙΔΕΥΣΗ</a:t>
            </a:r>
          </a:p>
          <a:p>
            <a:pPr eaLnBrk="1" fontAlgn="auto" hangingPunct="1">
              <a:spcAft>
                <a:spcPts val="0"/>
              </a:spcAft>
              <a:defRPr/>
            </a:pP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περιεχομένου 2">
            <a:extLst>
              <a:ext uri="{FF2B5EF4-FFF2-40B4-BE49-F238E27FC236}">
                <a16:creationId xmlns:a16="http://schemas.microsoft.com/office/drawing/2014/main" id="{808AE0AE-4322-4DFF-AF5E-15FF2B235463}"/>
              </a:ext>
            </a:extLst>
          </p:cNvPr>
          <p:cNvSpPr>
            <a:spLocks noGrp="1"/>
          </p:cNvSpPr>
          <p:nvPr>
            <p:ph idx="1"/>
          </p:nvPr>
        </p:nvSpPr>
        <p:spPr>
          <a:xfrm>
            <a:off x="838200" y="103188"/>
            <a:ext cx="10515600" cy="6073775"/>
          </a:xfrm>
        </p:spPr>
        <p:txBody>
          <a:bodyPr/>
          <a:lstStyle/>
          <a:p>
            <a:pPr marL="0" indent="0" eaLnBrk="1" hangingPunct="1">
              <a:buFont typeface="Arial" panose="020B0604020202020204" pitchFamily="34" charset="0"/>
              <a:buNone/>
            </a:pPr>
            <a:endParaRPr lang="el-GR" altLang="el-GR"/>
          </a:p>
          <a:p>
            <a:pPr marL="0" indent="0" algn="just" eaLnBrk="1" hangingPunct="1">
              <a:buFont typeface="Arial" panose="020B0604020202020204" pitchFamily="34" charset="0"/>
              <a:buNone/>
            </a:pPr>
            <a:r>
              <a:rPr lang="el-GR" altLang="el-GR"/>
              <a:t>Σε αυτά περιλαµβάνονται: (α) µια σηµαντική αύξηση στη συµµετοχή   σπουδαστών   ανώτερης   εκπαίδευσης (β)   η   ικανοποίηση   των συµµετεχόντων  από  τη  διαδικασία  και  υψηλότερη  υποκίνηση,  και (γ) Ο καλύτερος   συνδυασµός   παρουσίασης   προσωπικών   χαρακτηριστικών   και</a:t>
            </a:r>
            <a:r>
              <a:rPr lang="en-US" altLang="el-GR"/>
              <a:t> </a:t>
            </a:r>
            <a:r>
              <a:rPr lang="el-GR" altLang="el-GR"/>
              <a:t>αλληλεπίδρασης µεταξύ των εκπαιδευόµενων. Επίσης έχει διεξαχθεί έρευνα που δείχνει ότι η συνεργατική µάθηση  από  απόσταση  αυξάνει  τις  ακαδηµαϊκές  επιδόσεις  σε</a:t>
            </a:r>
            <a:r>
              <a:rPr lang="en-US" altLang="el-GR"/>
              <a:t> </a:t>
            </a:r>
            <a:r>
              <a:rPr lang="el-GR" altLang="el-GR"/>
              <a:t>αρκετές περιπτώσεις. Συµβάλλει εξάλλου στην ανάπτυξη µίας αίσθησης κοινότητας µεταξύ των συµµετεχόντων στη διαδικασία, κάτι που δεν υπάρχει στις </a:t>
            </a:r>
            <a:r>
              <a:rPr lang="en-CA" altLang="el-GR"/>
              <a:t>on</a:t>
            </a:r>
            <a:r>
              <a:rPr lang="el-GR" altLang="el-GR"/>
              <a:t>-</a:t>
            </a:r>
            <a:r>
              <a:rPr lang="en-CA" altLang="el-GR"/>
              <a:t>line</a:t>
            </a:r>
            <a:r>
              <a:rPr lang="el-GR" altLang="el-GR"/>
              <a:t> ατοµικές εκπαιδευτικές µεθόδους.  </a:t>
            </a:r>
          </a:p>
          <a:p>
            <a:pPr marL="0" indent="0" eaLnBrk="1" hangingPunct="1">
              <a:buFont typeface="Arial" panose="020B0604020202020204" pitchFamily="34" charset="0"/>
              <a:buNone/>
            </a:pPr>
            <a:endParaRPr lang="el-GR" alt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Θέση περιεχομένου 2">
            <a:extLst>
              <a:ext uri="{FF2B5EF4-FFF2-40B4-BE49-F238E27FC236}">
                <a16:creationId xmlns:a16="http://schemas.microsoft.com/office/drawing/2014/main" id="{E12EB240-4B81-4BB1-BB8D-64C52CFF8990}"/>
              </a:ext>
            </a:extLst>
          </p:cNvPr>
          <p:cNvSpPr>
            <a:spLocks noGrp="1"/>
          </p:cNvSpPr>
          <p:nvPr>
            <p:ph idx="1"/>
          </p:nvPr>
        </p:nvSpPr>
        <p:spPr>
          <a:xfrm>
            <a:off x="838200" y="79375"/>
            <a:ext cx="10515600" cy="6686550"/>
          </a:xfrm>
        </p:spPr>
        <p:txBody>
          <a:bodyPr/>
          <a:lstStyle/>
          <a:p>
            <a:pPr marL="0" indent="0" algn="r" eaLnBrk="1" hangingPunct="1">
              <a:lnSpc>
                <a:spcPct val="80000"/>
              </a:lnSpc>
              <a:buFont typeface="Arial" panose="020B0604020202020204" pitchFamily="34" charset="0"/>
              <a:buNone/>
            </a:pPr>
            <a:r>
              <a:rPr lang="el-GR" altLang="el-GR" b="1"/>
              <a:t>ΠΡΟΤΑΣΕΙΣ ΕΦΑΡΜΟΓΗΣ ΟΜΑΔΟΣΥΝΕΡΓΑΤΙΚΗΣ ΔΙΔΑΣΚΑΛΙΑΣ</a:t>
            </a:r>
            <a:endParaRPr lang="el-GR" altLang="el-GR"/>
          </a:p>
          <a:p>
            <a:pPr marL="0" indent="0" algn="just" eaLnBrk="1" hangingPunct="1">
              <a:lnSpc>
                <a:spcPct val="80000"/>
              </a:lnSpc>
              <a:buFont typeface="Arial" panose="020B0604020202020204" pitchFamily="34" charset="0"/>
              <a:buNone/>
            </a:pPr>
            <a:r>
              <a:rPr lang="el-GR" altLang="el-GR"/>
              <a:t>Οι ομάδες εργασίας αποτελούν εκπαιδευτική τεχνική η οποία δεν χρειάζεται συγκεκριμένο πλαίσιο για να εφαρμοστεί! Εννοώ πως</a:t>
            </a:r>
            <a:r>
              <a:rPr lang="el-GR" altLang="el-GR" b="1" i="1"/>
              <a:t> αν ο εκπαιδευτικός το επιθυμεί μπορεί να την εντάξει σε όποιο κομμάτι της εκπαιδευτικής ύλης επιθυμεί.</a:t>
            </a:r>
            <a:r>
              <a:rPr lang="el-GR" altLang="el-GR"/>
              <a:t> Χρειάζεται πολλή υπομονή και επιμονή για να επέλθουν τα προσδοκώμενα αποτελέσματα. Το συλλογικό έργο θα είναι το αποτέλεσμα της επιτυχούς συνεργασίας των μελών της ομάδας. Θα αναπτυχθούν κοινωνικές δεξιότητες, αλληλεπίδραση μεταξύ των ατόμων με αποτελέσματα θετικά για την προσωπικότητα του κάθε παιδιού. </a:t>
            </a:r>
          </a:p>
          <a:p>
            <a:pPr marL="0" indent="0" algn="just" eaLnBrk="1" hangingPunct="1">
              <a:lnSpc>
                <a:spcPct val="80000"/>
              </a:lnSpc>
              <a:buFont typeface="Arial" panose="020B0604020202020204" pitchFamily="34" charset="0"/>
              <a:buNone/>
            </a:pPr>
            <a:r>
              <a:rPr lang="el-GR" altLang="el-GR"/>
              <a:t>Θεωρώ πως η εκπαιδευτική τεχνική των ομάδων εργασίας μπορεί να χρησιμοποιηθεί σε όλα τα φιλολογικά μαθήματα και να ευνοηθεί από την χρήση ψηφιακών εργαλείων συνεργασίας. Για παράδειγμα στο μάθημα της </a:t>
            </a:r>
            <a:r>
              <a:rPr lang="el-GR" altLang="el-GR" b="1"/>
              <a:t>λογοτεχνίας</a:t>
            </a:r>
            <a:r>
              <a:rPr lang="el-GR" altLang="el-GR"/>
              <a:t> οι μαθητές μπορούν να φτιάξουν συλλογικά έργα, ποιήματα, διηγήματα ή να τα μεταποιήσουν σε εικόνες και μουσική. Έτσι θα αντιληφθούν το ότι η τέχνη δεν είναι απλώς δημιούργημα ενός, αλλά αποτέλεσμα και συλλογικής σκέψης. </a:t>
            </a:r>
            <a:br>
              <a:rPr lang="el-GR" altLang="el-GR"/>
            </a:br>
            <a:endParaRPr lang="el-GR" altLang="el-GR"/>
          </a:p>
          <a:p>
            <a:pPr marL="0" indent="0" eaLnBrk="1" hangingPunct="1">
              <a:lnSpc>
                <a:spcPct val="80000"/>
              </a:lnSpc>
              <a:buFont typeface="Arial" panose="020B0604020202020204" pitchFamily="34" charset="0"/>
              <a:buNone/>
            </a:pPr>
            <a:endParaRPr lang="el-GR" alt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Θέση περιεχομένου 2">
            <a:extLst>
              <a:ext uri="{FF2B5EF4-FFF2-40B4-BE49-F238E27FC236}">
                <a16:creationId xmlns:a16="http://schemas.microsoft.com/office/drawing/2014/main" id="{1217D6FA-7083-497B-9E28-A525DA8AB7C0}"/>
              </a:ext>
            </a:extLst>
          </p:cNvPr>
          <p:cNvSpPr>
            <a:spLocks noGrp="1"/>
          </p:cNvSpPr>
          <p:nvPr>
            <p:ph idx="1"/>
          </p:nvPr>
        </p:nvSpPr>
        <p:spPr>
          <a:xfrm>
            <a:off x="838200" y="149225"/>
            <a:ext cx="10515600" cy="6027738"/>
          </a:xfrm>
        </p:spPr>
        <p:txBody>
          <a:bodyPr/>
          <a:lstStyle/>
          <a:p>
            <a:pPr marL="0" indent="0" algn="just" eaLnBrk="1" hangingPunct="1">
              <a:lnSpc>
                <a:spcPct val="70000"/>
              </a:lnSpc>
              <a:buFont typeface="Arial" panose="020B0604020202020204" pitchFamily="34" charset="0"/>
              <a:buNone/>
            </a:pPr>
            <a:r>
              <a:rPr lang="el-GR" altLang="el-GR" sz="2600"/>
              <a:t>Επίσης, στο μάθημα της </a:t>
            </a:r>
            <a:r>
              <a:rPr lang="el-GR" altLang="el-GR" sz="2600" b="1"/>
              <a:t>Έκθεσης</a:t>
            </a:r>
            <a:r>
              <a:rPr lang="el-GR" altLang="el-GR" sz="2600"/>
              <a:t> μπορούν να δημιουργήσουν κείμενα, άρθρα, δοκίμια</a:t>
            </a:r>
            <a:r>
              <a:rPr lang="en-US" altLang="el-GR" sz="2600"/>
              <a:t>,</a:t>
            </a:r>
            <a:r>
              <a:rPr lang="el-GR" altLang="el-GR" sz="2600"/>
              <a:t> τα οποία θα έχουν την προσωπική πινελιά του καθενός. Η έκφραση του συλλογικού γίγνεσθαι η οποία παρουσιάζεται μέσω της </a:t>
            </a:r>
            <a:r>
              <a:rPr lang="el-GR" altLang="el-GR" sz="2600" b="1"/>
              <a:t>ιστορίας</a:t>
            </a:r>
            <a:r>
              <a:rPr lang="el-GR" altLang="el-GR" sz="2600"/>
              <a:t> μπορεί να εκφραστεί με ακόμη μεγαλύτερη ευκολία μέσω της συλλογικής διερεύνησης των ιστορικών πηγών και της συνεργατικής μεταποίησής τους σε κόμικς, για παράδειγμα, μέσω διαδικτυακών συνεργατικών εφαρμογών κόμικς. Στα μαθήματα των </a:t>
            </a:r>
            <a:r>
              <a:rPr lang="el-GR" altLang="el-GR" sz="2600" b="1"/>
              <a:t>αρχαίων</a:t>
            </a:r>
            <a:r>
              <a:rPr lang="el-GR" altLang="el-GR" sz="2600"/>
              <a:t> επίσης οι μαθητές μπορούν λειτουργώντας ομαδικά να βρουν μέσω βοηθητικών πηγών τις ανωμαλίες κάποιων ρημάτων, τις καταλήξεις κάποιου χρόνου ή έγκλισης και να τις παρουσιάσουν στους συμμαθητές τους. </a:t>
            </a:r>
            <a:br>
              <a:rPr lang="el-GR" altLang="el-GR" sz="2600"/>
            </a:br>
            <a:r>
              <a:rPr lang="el-GR" altLang="el-GR" sz="2600"/>
              <a:t>Αυτά είναι ελάχιστα μόνο παραδείγματα εφαρμογής των ομάδων εργασίας σε τάξη. Επαφίεται στον βαθμό ενασχόλησης του εκπαιδευτικού το πού ακριβώς θα επιλέξει να εφαρμόσει την συνεργατική διδασκαλία. Πρέπει να μην αγνοείται ποτέ το γεγονός πως τα παραγόμενα της κάθε ομάδας δεν πρέπει να μένουν στην ομάδα και μόνον, αλλά να αξιοποιούνται καταλλήλως και από τις υπόλοιπες ομάδες</a:t>
            </a:r>
            <a:r>
              <a:rPr lang="en-US" altLang="el-GR" sz="2600"/>
              <a:t>.</a:t>
            </a:r>
            <a:r>
              <a:rPr lang="el-GR" altLang="el-GR" sz="2600"/>
              <a:t> Έτσι δεν θα χαθεί το παιχνίδι της συνεργασίας ολόκληρης της τάξης.</a:t>
            </a:r>
          </a:p>
          <a:p>
            <a:pPr marL="0" indent="0" eaLnBrk="1" hangingPunct="1">
              <a:lnSpc>
                <a:spcPct val="70000"/>
              </a:lnSpc>
            </a:pPr>
            <a:endParaRPr lang="el-GR" altLang="el-GR" sz="2400"/>
          </a:p>
          <a:p>
            <a:pPr marL="0" indent="0" algn="ctr" eaLnBrk="1" hangingPunct="1">
              <a:lnSpc>
                <a:spcPct val="70000"/>
              </a:lnSpc>
              <a:buFont typeface="Arial" panose="020B0604020202020204" pitchFamily="34" charset="0"/>
              <a:buNone/>
            </a:pPr>
            <a:endParaRPr lang="el-GR" altLang="el-GR" sz="2400" b="1"/>
          </a:p>
          <a:p>
            <a:pPr marL="0" indent="0" eaLnBrk="1" hangingPunct="1">
              <a:lnSpc>
                <a:spcPct val="70000"/>
              </a:lnSpc>
              <a:buFont typeface="Arial" panose="020B0604020202020204" pitchFamily="34" charset="0"/>
              <a:buNone/>
            </a:pPr>
            <a:endParaRPr lang="el-GR" altLang="el-GR"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Θέση περιεχομένου 2">
            <a:extLst>
              <a:ext uri="{FF2B5EF4-FFF2-40B4-BE49-F238E27FC236}">
                <a16:creationId xmlns:a16="http://schemas.microsoft.com/office/drawing/2014/main" id="{D49DD267-6574-40D8-A86B-BCB207C0FF50}"/>
              </a:ext>
            </a:extLst>
          </p:cNvPr>
          <p:cNvSpPr>
            <a:spLocks noGrp="1"/>
          </p:cNvSpPr>
          <p:nvPr>
            <p:ph idx="1"/>
          </p:nvPr>
        </p:nvSpPr>
        <p:spPr>
          <a:xfrm>
            <a:off x="857250" y="250825"/>
            <a:ext cx="10496550" cy="5926138"/>
          </a:xfrm>
        </p:spPr>
        <p:txBody>
          <a:bodyPr/>
          <a:lstStyle/>
          <a:p>
            <a:pPr marL="0" indent="0" algn="ctr" eaLnBrk="1" hangingPunct="1">
              <a:buFont typeface="Arial" panose="020B0604020202020204" pitchFamily="34" charset="0"/>
              <a:buNone/>
            </a:pPr>
            <a:r>
              <a:rPr lang="el-GR" altLang="el-GR" b="1"/>
              <a:t>ΣΥΝΕΡΓΑΤΙΚΗ   ΜΑΘΗΣΗ   ΚΑΙ   ΣΥΝΕΡΓΑΤΙΚΗ   ΜΑΘΗΣΗ   ΑΠΟ ΑΠΟΣΤΑΣΗ</a:t>
            </a:r>
          </a:p>
          <a:p>
            <a:pPr marL="0" indent="0" algn="just" eaLnBrk="1" hangingPunct="1">
              <a:buFont typeface="Arial" panose="020B0604020202020204" pitchFamily="34" charset="0"/>
              <a:buNone/>
            </a:pPr>
            <a:r>
              <a:rPr lang="el-GR" altLang="el-GR"/>
              <a:t>Ως  συνεργατική 	µάθηση</a:t>
            </a:r>
            <a:r>
              <a:rPr lang="en-US" altLang="el-GR"/>
              <a:t> </a:t>
            </a:r>
            <a:r>
              <a:rPr lang="el-GR" altLang="el-GR"/>
              <a:t>είναι οποιαδήποτε διαδικασία σχετική µε την εκπαίδευση ή ολόκληρη την ανοιχτή µάθηση ή οποιονδήποτε συνδυασµό τους που ακολουθείται από ένα ή περισσότερα άτοµα</a:t>
            </a:r>
            <a:r>
              <a:rPr lang="en-US" altLang="el-GR"/>
              <a:t>,</a:t>
            </a:r>
            <a:r>
              <a:rPr lang="el-GR" altLang="el-GR"/>
              <a:t> τα οποία αλληλεπιδρούν µεταξύ τους και σε κάποια έκταση οι µαθητές/εκπαιδευόµενοι ορίζουν την διαδικασία µάθησης.</a:t>
            </a:r>
          </a:p>
          <a:p>
            <a:pPr marL="0" indent="0" algn="just" eaLnBrk="1" hangingPunct="1">
              <a:buFont typeface="Arial" panose="020B0604020202020204" pitchFamily="34" charset="0"/>
              <a:buNone/>
            </a:pPr>
            <a:r>
              <a:rPr lang="el-GR" altLang="el-GR"/>
              <a:t>Ο παραπάνω ορισµός της συνεργατικής µάθησης υπονοεί ότι τόσο οι καθηγητές όσο και οι µαθητές είναι ενεργοί συµµέτοχοι στη µαθησιακή διαδικασία και ότι η γνώση δεν είναι κάτι που παραδίδεται ή µεταδίδεται στους µαθητές, αλλά κάτι που προκύπτει από τον ενεργό διάλογο και την συµµετοχή µεταξύ αυτών που προσπαθούν να κατανοήσουν και να χρησιµοποιήσουν έννοιες και τεχνικές.</a:t>
            </a:r>
          </a:p>
          <a:p>
            <a:pPr marL="0" indent="0" eaLnBrk="1" hangingPunct="1">
              <a:buFont typeface="Arial" panose="020B0604020202020204" pitchFamily="34" charset="0"/>
              <a:buNone/>
            </a:pPr>
            <a:endParaRPr lang="el-GR" alt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Υπότιτλος 2">
            <a:extLst>
              <a:ext uri="{FF2B5EF4-FFF2-40B4-BE49-F238E27FC236}">
                <a16:creationId xmlns:a16="http://schemas.microsoft.com/office/drawing/2014/main" id="{004BD36C-DAA8-47C8-ABC1-E1C34005B074}"/>
              </a:ext>
            </a:extLst>
          </p:cNvPr>
          <p:cNvSpPr>
            <a:spLocks noGrp="1"/>
          </p:cNvSpPr>
          <p:nvPr>
            <p:ph type="subTitle" idx="1"/>
          </p:nvPr>
        </p:nvSpPr>
        <p:spPr>
          <a:xfrm>
            <a:off x="1393825" y="68263"/>
            <a:ext cx="9274175" cy="6035675"/>
          </a:xfrm>
        </p:spPr>
        <p:txBody>
          <a:bodyPr/>
          <a:lstStyle/>
          <a:p>
            <a:pPr eaLnBrk="1" hangingPunct="1"/>
            <a:r>
              <a:rPr lang="el-GR" altLang="el-GR" b="1"/>
              <a:t>Η ΣΥΝΕΡΓΑΤΙΚΗ ΜΑΘΗΣΗ ΣΤΗΝ ΕΞΑΕ</a:t>
            </a:r>
            <a:endParaRPr lang="en-US" altLang="el-GR" b="1"/>
          </a:p>
          <a:p>
            <a:pPr algn="just" eaLnBrk="1" hangingPunct="1"/>
            <a:r>
              <a:rPr lang="en-US" altLang="el-GR"/>
              <a:t> </a:t>
            </a:r>
            <a:endParaRPr lang="el-GR" altLang="el-GR"/>
          </a:p>
          <a:p>
            <a:pPr algn="just" eaLnBrk="1" hangingPunct="1"/>
            <a:r>
              <a:rPr lang="el-GR" altLang="el-GR"/>
              <a:t>Η συνεργατική μάθηση είναι ένα είδος μαθησιακής</a:t>
            </a:r>
            <a:r>
              <a:rPr lang="en-US" altLang="el-GR"/>
              <a:t> </a:t>
            </a:r>
            <a:r>
              <a:rPr lang="el-GR" altLang="el-GR"/>
              <a:t>διαδικασίας που αναγνωρίζει και</a:t>
            </a:r>
            <a:r>
              <a:rPr lang="en-US" altLang="el-GR"/>
              <a:t> </a:t>
            </a:r>
            <a:r>
              <a:rPr lang="el-GR" altLang="el-GR"/>
              <a:t>λαμβάνει υπόψη της την αλληλεπιδραστική φύση της γνώσης και της μάθησης.</a:t>
            </a:r>
            <a:r>
              <a:rPr lang="en-US" altLang="el-GR"/>
              <a:t> </a:t>
            </a:r>
          </a:p>
          <a:p>
            <a:pPr algn="just" eaLnBrk="1" hangingPunct="1"/>
            <a:r>
              <a:rPr lang="el-GR" altLang="el-GR"/>
              <a:t>Οι εξελίξεις στις Τεχνολογίες της Πληροφορικής και Επικοινωνιών </a:t>
            </a:r>
            <a:r>
              <a:rPr lang="en-US" altLang="el-GR"/>
              <a:t> </a:t>
            </a:r>
            <a:r>
              <a:rPr lang="el-GR" altLang="el-GR"/>
              <a:t>φαίνεται ότι μπορούν να υποστηρίξουν</a:t>
            </a:r>
            <a:r>
              <a:rPr lang="en-US" altLang="el-GR"/>
              <a:t> </a:t>
            </a:r>
            <a:r>
              <a:rPr lang="el-GR" altLang="el-GR"/>
              <a:t>συνεργατικές διαδικασίες και κατ’ επέκταση την συνεργατική μάθηση. Είναι γεγονός ότι</a:t>
            </a:r>
            <a:r>
              <a:rPr lang="en-US" altLang="el-GR"/>
              <a:t> </a:t>
            </a:r>
            <a:r>
              <a:rPr lang="el-GR" altLang="el-GR"/>
              <a:t>έχουν δημιουργηθεί αρκετά εργαλεία για συνεργατική μάθηση</a:t>
            </a:r>
            <a:r>
              <a:rPr lang="en-US" altLang="el-GR"/>
              <a:t>,</a:t>
            </a:r>
            <a:r>
              <a:rPr lang="el-GR" altLang="el-GR"/>
              <a:t> τα οποία εντάσσονται</a:t>
            </a:r>
            <a:r>
              <a:rPr lang="en-US" altLang="el-GR"/>
              <a:t> </a:t>
            </a:r>
            <a:r>
              <a:rPr lang="el-GR" altLang="el-GR"/>
              <a:t>στην γενικότερη κατηγορία των συνεργατικών περιβαλλόντων. Τα εργαλεία αυτά έχουν</a:t>
            </a:r>
            <a:r>
              <a:rPr lang="en-US" altLang="el-GR"/>
              <a:t> </a:t>
            </a:r>
            <a:r>
              <a:rPr lang="el-GR" altLang="el-GR"/>
              <a:t>την δυνατότητα να υποστηρίξουν εξ’ αποστάσεως λειτουργίες συνεργατικής μάθησης.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7B1D600-6FDC-44EE-A5C9-A0ABC6664287}"/>
              </a:ext>
            </a:extLst>
          </p:cNvPr>
          <p:cNvSpPr>
            <a:spLocks noGrp="1"/>
          </p:cNvSpPr>
          <p:nvPr>
            <p:ph idx="1"/>
          </p:nvPr>
        </p:nvSpPr>
        <p:spPr>
          <a:xfrm>
            <a:off x="838200" y="149225"/>
            <a:ext cx="10515600" cy="6027738"/>
          </a:xfrm>
        </p:spPr>
        <p:txBody>
          <a:bodyPr rtlCol="0">
            <a:normAutofit fontScale="77500" lnSpcReduction="20000"/>
          </a:bodyPr>
          <a:lstStyle/>
          <a:p>
            <a:pPr marL="0" indent="0" algn="just" eaLnBrk="1" fontAlgn="auto" hangingPunct="1">
              <a:spcAft>
                <a:spcPts val="0"/>
              </a:spcAft>
              <a:buFont typeface="Arial" panose="020B0604020202020204" pitchFamily="34" charset="0"/>
              <a:buNone/>
              <a:defRPr/>
            </a:pPr>
            <a:endParaRPr lang="el-GR" sz="3600" dirty="0"/>
          </a:p>
          <a:p>
            <a:pPr marL="0" indent="0" algn="just" eaLnBrk="1" fontAlgn="auto" hangingPunct="1">
              <a:spcAft>
                <a:spcPts val="0"/>
              </a:spcAft>
              <a:buFont typeface="Arial" panose="020B0604020202020204" pitchFamily="34" charset="0"/>
              <a:buNone/>
              <a:defRPr/>
            </a:pPr>
            <a:endParaRPr lang="el-GR" sz="3600" dirty="0"/>
          </a:p>
          <a:p>
            <a:pPr marL="0" indent="0" algn="just" eaLnBrk="1" fontAlgn="auto" hangingPunct="1">
              <a:spcAft>
                <a:spcPts val="0"/>
              </a:spcAft>
              <a:buFont typeface="Arial" panose="020B0604020202020204" pitchFamily="34" charset="0"/>
              <a:buNone/>
              <a:defRPr/>
            </a:pPr>
            <a:r>
              <a:rPr lang="el-GR" sz="3600" dirty="0"/>
              <a:t>Με βάση τον </a:t>
            </a:r>
            <a:r>
              <a:rPr lang="el-GR" sz="3600" dirty="0" err="1"/>
              <a:t>ορισµό</a:t>
            </a:r>
            <a:r>
              <a:rPr lang="el-GR" sz="3600" dirty="0"/>
              <a:t> της συνεργατικής µ</a:t>
            </a:r>
            <a:r>
              <a:rPr lang="el-GR" sz="3600" dirty="0" err="1"/>
              <a:t>άθησης</a:t>
            </a:r>
            <a:r>
              <a:rPr lang="el-GR" sz="3600" dirty="0"/>
              <a:t> µ</a:t>
            </a:r>
            <a:r>
              <a:rPr lang="el-GR" sz="3600" dirty="0" err="1"/>
              <a:t>πορεί</a:t>
            </a:r>
            <a:r>
              <a:rPr lang="el-GR" sz="3600" dirty="0"/>
              <a:t> να οριστεί και η συνεργατική µ</a:t>
            </a:r>
            <a:r>
              <a:rPr lang="el-GR" sz="3600" dirty="0" err="1"/>
              <a:t>άθηση</a:t>
            </a:r>
            <a:r>
              <a:rPr lang="el-GR" sz="3600" dirty="0"/>
              <a:t> από απόσταση</a:t>
            </a:r>
            <a:r>
              <a:rPr lang="en-US" sz="3600" dirty="0"/>
              <a:t>,</a:t>
            </a:r>
            <a:r>
              <a:rPr lang="el-GR" sz="3600" dirty="0"/>
              <a:t> η οποία θεωρείται ως</a:t>
            </a:r>
            <a:r>
              <a:rPr lang="en-US" sz="3600" dirty="0"/>
              <a:t> </a:t>
            </a:r>
            <a:r>
              <a:rPr lang="el-GR" sz="3600" dirty="0"/>
              <a:t>οποιαδήποτε διαδικασία</a:t>
            </a:r>
            <a:r>
              <a:rPr lang="en-US" sz="3600" dirty="0"/>
              <a:t>,</a:t>
            </a:r>
            <a:r>
              <a:rPr lang="el-GR" sz="3600" dirty="0"/>
              <a:t> η οποία </a:t>
            </a:r>
            <a:r>
              <a:rPr lang="el-GR" sz="3600" dirty="0" err="1"/>
              <a:t>λαµβάνει</a:t>
            </a:r>
            <a:r>
              <a:rPr lang="el-GR" sz="3600" dirty="0"/>
              <a:t> χώρα κυρίως σε ένα εικονικό περιβάλλον.</a:t>
            </a:r>
          </a:p>
          <a:p>
            <a:pPr marL="0" indent="0" algn="just" eaLnBrk="1" fontAlgn="auto" hangingPunct="1">
              <a:spcAft>
                <a:spcPts val="0"/>
              </a:spcAft>
              <a:buFont typeface="Arial" panose="020B0604020202020204" pitchFamily="34" charset="0"/>
              <a:buNone/>
              <a:defRPr/>
            </a:pPr>
            <a:r>
              <a:rPr lang="el-GR" sz="3600" dirty="0"/>
              <a:t>Η συνεργατική µ</a:t>
            </a:r>
            <a:r>
              <a:rPr lang="el-GR" sz="3600" dirty="0" err="1"/>
              <a:t>άθηση</a:t>
            </a:r>
            <a:r>
              <a:rPr lang="el-GR" sz="3600" dirty="0"/>
              <a:t> </a:t>
            </a:r>
            <a:r>
              <a:rPr lang="el-GR" sz="3600" dirty="0" err="1"/>
              <a:t>χρησιµοποιείται</a:t>
            </a:r>
            <a:r>
              <a:rPr lang="el-GR" sz="3600" dirty="0"/>
              <a:t> σε πολλές περιπτώσεις</a:t>
            </a:r>
            <a:r>
              <a:rPr lang="en-US" sz="3600" dirty="0"/>
              <a:t>,</a:t>
            </a:r>
            <a:r>
              <a:rPr lang="el-GR" sz="3600" dirty="0"/>
              <a:t> στις οποίες υπάρχει η κοινή </a:t>
            </a:r>
            <a:r>
              <a:rPr lang="el-GR" sz="3600" dirty="0" err="1"/>
              <a:t>παράµετρος</a:t>
            </a:r>
            <a:r>
              <a:rPr lang="el-GR" sz="3600" dirty="0"/>
              <a:t> ότι η αλληλεπίδραση µ</a:t>
            </a:r>
            <a:r>
              <a:rPr lang="el-GR" sz="3600" dirty="0" err="1"/>
              <a:t>εταξύ</a:t>
            </a:r>
            <a:r>
              <a:rPr lang="el-GR" sz="3600" dirty="0"/>
              <a:t> των µ</a:t>
            </a:r>
            <a:r>
              <a:rPr lang="el-GR" sz="3600" dirty="0" err="1"/>
              <a:t>αθητευοµένων</a:t>
            </a:r>
            <a:r>
              <a:rPr lang="el-GR" sz="3600" dirty="0"/>
              <a:t> προωθεί την κατάκτηση της γνώσης και φαίνεται ότι είναι </a:t>
            </a:r>
            <a:r>
              <a:rPr lang="el-GR" sz="3600" dirty="0" err="1"/>
              <a:t>αποτελεσµατικότερη</a:t>
            </a:r>
            <a:r>
              <a:rPr lang="el-GR" sz="3600" dirty="0"/>
              <a:t> από τις παραδοσιακές µ</a:t>
            </a:r>
            <a:r>
              <a:rPr lang="el-GR" sz="3600" dirty="0" err="1"/>
              <a:t>εθόδους</a:t>
            </a:r>
            <a:r>
              <a:rPr lang="el-GR" sz="3600" dirty="0"/>
              <a:t> διδασκαλίας σε πολλές </a:t>
            </a:r>
            <a:r>
              <a:rPr lang="el-GR" sz="3600" dirty="0" err="1"/>
              <a:t>παραµέτρους</a:t>
            </a:r>
            <a:r>
              <a:rPr lang="el-GR" sz="3600" dirty="0"/>
              <a:t> της διαδικασίας απόκτησης γνώσης.</a:t>
            </a:r>
          </a:p>
          <a:p>
            <a:pPr marL="0" indent="0" algn="just" eaLnBrk="1" fontAlgn="auto" hangingPunct="1">
              <a:spcAft>
                <a:spcPts val="0"/>
              </a:spcAft>
              <a:buFont typeface="Arial" panose="020B0604020202020204" pitchFamily="34" charset="0"/>
              <a:buNone/>
              <a:defRPr/>
            </a:pPr>
            <a:r>
              <a:rPr lang="el-GR" sz="3600" dirty="0"/>
              <a:t>Η  συνεργατική µ</a:t>
            </a:r>
            <a:r>
              <a:rPr lang="el-GR" sz="3600" dirty="0" err="1"/>
              <a:t>άθηση</a:t>
            </a:r>
            <a:r>
              <a:rPr lang="el-GR" sz="3600" dirty="0"/>
              <a:t>  ως  ξεχωριστή  εκπαιδευτική µ</a:t>
            </a:r>
            <a:r>
              <a:rPr lang="el-GR" sz="3600" dirty="0" err="1"/>
              <a:t>εθοδολογία</a:t>
            </a:r>
            <a:r>
              <a:rPr lang="el-GR" sz="3600" dirty="0"/>
              <a:t>,  βασίζεται σε </a:t>
            </a:r>
            <a:r>
              <a:rPr lang="el-GR" sz="3600" dirty="0" err="1"/>
              <a:t>συγκεκριµένες</a:t>
            </a:r>
            <a:r>
              <a:rPr lang="el-GR" sz="3600" dirty="0"/>
              <a:t> θεωρίες   και   ερευνητικά   </a:t>
            </a:r>
            <a:r>
              <a:rPr lang="el-GR" sz="3600" dirty="0" err="1"/>
              <a:t>αποτελέσµατα</a:t>
            </a:r>
            <a:r>
              <a:rPr lang="en-US" sz="3600" dirty="0"/>
              <a:t>. </a:t>
            </a:r>
            <a:r>
              <a:rPr lang="el-GR" sz="3600" dirty="0" err="1"/>
              <a:t>Σύµφωνα</a:t>
            </a:r>
            <a:r>
              <a:rPr lang="el-GR" sz="3600" dirty="0"/>
              <a:t> µε αυτή την τάση η µ</a:t>
            </a:r>
            <a:r>
              <a:rPr lang="el-GR" sz="3600" dirty="0" err="1"/>
              <a:t>άθηση</a:t>
            </a:r>
            <a:r>
              <a:rPr lang="el-GR" sz="3600" dirty="0"/>
              <a:t> είναι </a:t>
            </a:r>
            <a:r>
              <a:rPr lang="el-GR" sz="3600" dirty="0" err="1"/>
              <a:t>προσανατολισµένη</a:t>
            </a:r>
            <a:r>
              <a:rPr lang="el-GR" sz="3600" dirty="0"/>
              <a:t> στον µ</a:t>
            </a:r>
            <a:r>
              <a:rPr lang="el-GR" sz="3600" dirty="0" err="1"/>
              <a:t>αθητή</a:t>
            </a:r>
            <a:r>
              <a:rPr lang="el-GR" sz="3600" dirty="0"/>
              <a:t> και την </a:t>
            </a:r>
            <a:r>
              <a:rPr lang="el-GR" sz="3600" dirty="0" err="1"/>
              <a:t>οµάδα</a:t>
            </a:r>
            <a:r>
              <a:rPr lang="el-GR" sz="3600" dirty="0"/>
              <a:t> και όχι στην µ</a:t>
            </a:r>
            <a:r>
              <a:rPr lang="el-GR" sz="3600" dirty="0" err="1"/>
              <a:t>εταφορά</a:t>
            </a:r>
            <a:r>
              <a:rPr lang="el-GR" sz="3600" dirty="0"/>
              <a:t> γνώσεων από τον καθηγητή (</a:t>
            </a:r>
            <a:r>
              <a:rPr lang="el-GR" sz="3600" dirty="0" err="1"/>
              <a:t>Σχήµα</a:t>
            </a:r>
            <a:r>
              <a:rPr lang="el-GR" sz="3600" dirty="0"/>
              <a:t> 1).</a:t>
            </a:r>
          </a:p>
          <a:p>
            <a:pPr marL="0" indent="0" eaLnBrk="1" fontAlgn="auto" hangingPunct="1">
              <a:spcAft>
                <a:spcPts val="0"/>
              </a:spcAft>
              <a:buFont typeface="Arial" panose="020B0604020202020204" pitchFamily="34" charset="0"/>
              <a:buNone/>
              <a:defRPr/>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Θέση περιεχομένου 4">
            <a:extLst>
              <a:ext uri="{FF2B5EF4-FFF2-40B4-BE49-F238E27FC236}">
                <a16:creationId xmlns:a16="http://schemas.microsoft.com/office/drawing/2014/main" id="{F5444D3B-DC9D-40A5-9979-4A75B63EAAA8}"/>
              </a:ext>
            </a:extLst>
          </p:cNvPr>
          <p:cNvPicPr>
            <a:picLocks noGrp="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54013" y="136525"/>
            <a:ext cx="11464925" cy="6596063"/>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Θέση περιεχομένου 2">
            <a:extLst>
              <a:ext uri="{FF2B5EF4-FFF2-40B4-BE49-F238E27FC236}">
                <a16:creationId xmlns:a16="http://schemas.microsoft.com/office/drawing/2014/main" id="{6D317037-B2C2-4D4B-BF89-663200261437}"/>
              </a:ext>
            </a:extLst>
          </p:cNvPr>
          <p:cNvSpPr>
            <a:spLocks noGrp="1"/>
          </p:cNvSpPr>
          <p:nvPr>
            <p:ph idx="1"/>
          </p:nvPr>
        </p:nvSpPr>
        <p:spPr>
          <a:xfrm>
            <a:off x="838200" y="149225"/>
            <a:ext cx="10515600" cy="6027738"/>
          </a:xfrm>
        </p:spPr>
        <p:txBody>
          <a:bodyPr/>
          <a:lstStyle/>
          <a:p>
            <a:pPr marL="0" indent="0" algn="ctr" eaLnBrk="1" hangingPunct="1">
              <a:lnSpc>
                <a:spcPct val="80000"/>
              </a:lnSpc>
              <a:buFont typeface="Arial" panose="020B0604020202020204" pitchFamily="34" charset="0"/>
              <a:buNone/>
            </a:pPr>
            <a:r>
              <a:rPr lang="el-GR" altLang="el-GR" sz="2900" b="1"/>
              <a:t>ΑΝΑΓΚΑΙΟΤΗΤΑ ΕΦΑΡΜΟΓΗΣ ΤΗΣ ΣΥΝΕΡΓΑΤΙΚΗΣ ΜΑΘΗΣΗΣ</a:t>
            </a:r>
          </a:p>
          <a:p>
            <a:pPr marL="0" indent="0" algn="just" eaLnBrk="1" hangingPunct="1">
              <a:lnSpc>
                <a:spcPct val="80000"/>
              </a:lnSpc>
              <a:buFont typeface="Arial" panose="020B0604020202020204" pitchFamily="34" charset="0"/>
              <a:buNone/>
            </a:pPr>
            <a:r>
              <a:rPr lang="el-GR" altLang="el-GR" sz="2600"/>
              <a:t>Σχετικά µε την αναγκαιότητα εφαρµογής της συνεργατικής µάθησης, βασικές απαντήσεις µπορούν να εξαχθούν από διαφορετικές προσεγγίσεις</a:t>
            </a:r>
            <a:r>
              <a:rPr lang="en-US" altLang="el-GR" sz="2600"/>
              <a:t>. </a:t>
            </a:r>
            <a:r>
              <a:rPr lang="el-GR" altLang="el-GR" sz="2600"/>
              <a:t>Η πιο διαδεδοµένη απάντηση</a:t>
            </a:r>
            <a:r>
              <a:rPr lang="en-US" altLang="el-GR" sz="2600"/>
              <a:t> </a:t>
            </a:r>
            <a:r>
              <a:rPr lang="el-GR" altLang="el-GR" sz="2600"/>
              <a:t>προκύπτει από την εκπαιδευτική προσέγγιση του ζητήµατος σύµφωνα µε την οποία τα οφέλη της συνεργατικής µάθησης διακρίνονται σε βραχυπρόθεσµα, που αφορούν την κατανόηση του αντικειµένου της εκάστοτε διαδικασίας </a:t>
            </a:r>
            <a:r>
              <a:rPr lang="en-US" altLang="el-GR" sz="2600"/>
              <a:t> </a:t>
            </a:r>
            <a:r>
              <a:rPr lang="el-GR" altLang="el-GR" sz="2600"/>
              <a:t>και µακροπρόθεσµα,  τα  οποία  αφορούν  στην  αναβάθµιση  των  γνωστικών ικανοτήτων </a:t>
            </a:r>
            <a:r>
              <a:rPr lang="en-US" altLang="el-GR" sz="2600"/>
              <a:t> </a:t>
            </a:r>
            <a:r>
              <a:rPr lang="el-GR" altLang="el-GR" sz="2600"/>
              <a:t>της αυτοεκτίµησης </a:t>
            </a:r>
            <a:r>
              <a:rPr lang="en-US" altLang="el-GR" sz="2600"/>
              <a:t> </a:t>
            </a:r>
            <a:r>
              <a:rPr lang="el-GR" altLang="el-GR" sz="2600"/>
              <a:t>και άλλων χαρακτηριστικών που αποτελούν συνθήκες </a:t>
            </a:r>
            <a:br>
              <a:rPr lang="el-GR" altLang="el-GR" sz="2600"/>
            </a:br>
            <a:r>
              <a:rPr lang="el-GR" altLang="el-GR" sz="2600"/>
              <a:t>µακροπρόθεσµης επιτυχίας στη µάθηση.</a:t>
            </a:r>
          </a:p>
          <a:p>
            <a:pPr marL="0" indent="0" algn="just" eaLnBrk="1" hangingPunct="1">
              <a:lnSpc>
                <a:spcPct val="80000"/>
              </a:lnSpc>
              <a:buFont typeface="Arial" panose="020B0604020202020204" pitchFamily="34" charset="0"/>
              <a:buNone/>
            </a:pPr>
            <a:r>
              <a:rPr lang="el-GR" altLang="el-GR" sz="2600"/>
              <a:t>Η  συνεργατική µάθηση  πρέπει  να  εφαρµόζεται  όποτε  υπάρχει  η  ανάγκη οµαδικής µάθησης από ένα σύνολο ανθρώπων σε ένα συγκεκριµένο οργανισµό. Άρα η συνεργατική µάθηση θα µπορούσε να χρησιµοποιηθεί για να καλύψει σηµαντικές πρακτικές ανάγκες για την επιµόρφωση ενός συνόλου ατόµων ιδιαίτερα σε περιπτώσεις στελεχών οργανισµών και επιχειρήσεων.</a:t>
            </a:r>
          </a:p>
          <a:p>
            <a:pPr marL="0" indent="0" eaLnBrk="1" hangingPunct="1">
              <a:lnSpc>
                <a:spcPct val="80000"/>
              </a:lnSpc>
              <a:buFont typeface="Arial" panose="020B0604020202020204" pitchFamily="34" charset="0"/>
              <a:buNone/>
            </a:pPr>
            <a:endParaRPr lang="el-GR" altLang="el-GR" sz="2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Θέση περιεχομένου 2">
            <a:extLst>
              <a:ext uri="{FF2B5EF4-FFF2-40B4-BE49-F238E27FC236}">
                <a16:creationId xmlns:a16="http://schemas.microsoft.com/office/drawing/2014/main" id="{8D76DADD-BE24-4273-A88A-DB53986522ED}"/>
              </a:ext>
            </a:extLst>
          </p:cNvPr>
          <p:cNvSpPr>
            <a:spLocks noGrp="1"/>
          </p:cNvSpPr>
          <p:nvPr>
            <p:ph idx="1"/>
          </p:nvPr>
        </p:nvSpPr>
        <p:spPr>
          <a:xfrm>
            <a:off x="838200" y="171450"/>
            <a:ext cx="10515600" cy="6469063"/>
          </a:xfrm>
        </p:spPr>
        <p:txBody>
          <a:bodyPr/>
          <a:lstStyle/>
          <a:p>
            <a:pPr marL="0" indent="0" algn="just" eaLnBrk="1" hangingPunct="1">
              <a:lnSpc>
                <a:spcPct val="70000"/>
              </a:lnSpc>
              <a:buFont typeface="Arial" panose="020B0604020202020204" pitchFamily="34" charset="0"/>
              <a:buNone/>
            </a:pPr>
            <a:endParaRPr lang="el-GR" altLang="el-GR" sz="2200"/>
          </a:p>
          <a:p>
            <a:pPr marL="0" indent="0" algn="just" eaLnBrk="1" hangingPunct="1">
              <a:lnSpc>
                <a:spcPct val="70000"/>
              </a:lnSpc>
              <a:buFont typeface="Arial" panose="020B0604020202020204" pitchFamily="34" charset="0"/>
              <a:buNone/>
            </a:pPr>
            <a:endParaRPr lang="el-GR" altLang="el-GR" sz="2200"/>
          </a:p>
          <a:p>
            <a:pPr marL="0" indent="0" algn="just" eaLnBrk="1" hangingPunct="1">
              <a:lnSpc>
                <a:spcPct val="70000"/>
              </a:lnSpc>
              <a:buFont typeface="Arial" panose="020B0604020202020204" pitchFamily="34" charset="0"/>
              <a:buNone/>
            </a:pPr>
            <a:r>
              <a:rPr lang="el-GR" altLang="el-GR" sz="2400"/>
              <a:t>Προσεγγίζοντας τα οφέλη της συνεργατικής µάθησης από ηθική σκοπιά, θεωρείται ότι η συνεργατική µάθηση, σε ηθικό επίπεδο, ενισχύει το άτοµο, όσον αφορά την αυτονοµία του</a:t>
            </a:r>
            <a:r>
              <a:rPr lang="en-US" altLang="el-GR" sz="2400"/>
              <a:t>,</a:t>
            </a:r>
            <a:r>
              <a:rPr lang="el-GR" altLang="el-GR" sz="2400"/>
              <a:t> η οποία εκλαµβάνεται µε την ευρύτερη έννοια ως βασική κοινωνική αξία  δίνοντάς του την δυνατότητα να ακολουθήσει έναν πιο αυτόνοµο, συνεργατικό και ικανοποιητικό τρόπο ζωής.</a:t>
            </a:r>
          </a:p>
          <a:p>
            <a:pPr marL="0" indent="0" algn="just" eaLnBrk="1" hangingPunct="1">
              <a:lnSpc>
                <a:spcPct val="70000"/>
              </a:lnSpc>
              <a:buFont typeface="Arial" panose="020B0604020202020204" pitchFamily="34" charset="0"/>
              <a:buNone/>
            </a:pPr>
            <a:r>
              <a:rPr lang="el-GR" altLang="el-GR" sz="2400"/>
              <a:t>Εκτός από τις παραπάνω προσεγγίσεις η εξέταση της χρησιµότητας της συνεργατικής µάθησης σε εµπειρικό επίπεδο καταδεικνύει ότι υπάρχουν αρκετές αποδείξεις, ως αποτέλεσµα της συνεχούς έρευνας, σύµφωνα µε τις οποίες η συνεργατική µάθηση:</a:t>
            </a:r>
          </a:p>
          <a:p>
            <a:pPr marL="0" indent="0" algn="just" eaLnBrk="1" hangingPunct="1">
              <a:lnSpc>
                <a:spcPct val="70000"/>
              </a:lnSpc>
            </a:pPr>
            <a:r>
              <a:rPr lang="el-GR" altLang="el-GR" sz="2400"/>
              <a:t>βελτιώνει την επίδοση του µαθητευόµενου σε σχέση µε ανεξάρτητους µαθητές </a:t>
            </a:r>
            <a:br>
              <a:rPr lang="el-GR" altLang="el-GR" sz="2400"/>
            </a:br>
            <a:r>
              <a:rPr lang="el-GR" altLang="el-GR" sz="2400"/>
              <a:t>και</a:t>
            </a:r>
          </a:p>
          <a:p>
            <a:pPr marL="0" indent="0" algn="just" eaLnBrk="1" hangingPunct="1">
              <a:lnSpc>
                <a:spcPct val="70000"/>
              </a:lnSpc>
            </a:pPr>
            <a:r>
              <a:rPr lang="el-GR" altLang="el-GR" sz="2400"/>
              <a:t> διαδραµµατίζει   θετικό   ρόλο   στην   αναβάθµιση   χαρακτηριστικών   της </a:t>
            </a:r>
            <a:br>
              <a:rPr lang="el-GR" altLang="el-GR" sz="2400"/>
            </a:br>
            <a:r>
              <a:rPr lang="el-GR" altLang="el-GR" sz="2400"/>
              <a:t>προσωπικότητας του ατόµου που είναι ευεργετικά για µελλοντική συνεργατική ή </a:t>
            </a:r>
            <a:br>
              <a:rPr lang="el-GR" altLang="el-GR" sz="2400"/>
            </a:br>
            <a:r>
              <a:rPr lang="el-GR" altLang="el-GR" sz="2400"/>
              <a:t>αυτόνοµη µάθηση και εργασία.</a:t>
            </a:r>
          </a:p>
          <a:p>
            <a:pPr marL="0" indent="0" algn="just" eaLnBrk="1" hangingPunct="1">
              <a:lnSpc>
                <a:spcPct val="70000"/>
              </a:lnSpc>
              <a:buFont typeface="Arial" panose="020B0604020202020204" pitchFamily="34" charset="0"/>
              <a:buNone/>
            </a:pPr>
            <a:r>
              <a:rPr lang="el-GR" altLang="el-GR" sz="2400"/>
              <a:t>Επιπλέον έρευνες έχουν δείξει ότι η συνεργατική µάθηση είναι χρήσιµη στην επίτευξη διαπροσωπικών στόχων όπως η ένταξη παιδιών µε ειδικές ανάγκες στην τάξη και στην αναβάθµιση της διαπολιτισµικής αντίληψης µέσα στην τάξη.</a:t>
            </a:r>
          </a:p>
          <a:p>
            <a:pPr marL="0" indent="0" eaLnBrk="1" hangingPunct="1">
              <a:lnSpc>
                <a:spcPct val="70000"/>
              </a:lnSpc>
              <a:buFont typeface="Arial" panose="020B0604020202020204" pitchFamily="34" charset="0"/>
              <a:buNone/>
            </a:pPr>
            <a:endParaRPr lang="el-GR" altLang="el-G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Θέση περιεχομένου 2">
            <a:extLst>
              <a:ext uri="{FF2B5EF4-FFF2-40B4-BE49-F238E27FC236}">
                <a16:creationId xmlns:a16="http://schemas.microsoft.com/office/drawing/2014/main" id="{5342975B-3EF8-43A9-A118-8F468596E707}"/>
              </a:ext>
            </a:extLst>
          </p:cNvPr>
          <p:cNvSpPr>
            <a:spLocks noGrp="1"/>
          </p:cNvSpPr>
          <p:nvPr>
            <p:ph idx="1"/>
          </p:nvPr>
        </p:nvSpPr>
        <p:spPr>
          <a:xfrm>
            <a:off x="838200" y="-22225"/>
            <a:ext cx="10515600" cy="6515100"/>
          </a:xfrm>
        </p:spPr>
        <p:txBody>
          <a:bodyPr/>
          <a:lstStyle/>
          <a:p>
            <a:pPr marL="0" indent="0" algn="ctr" eaLnBrk="1" hangingPunct="1">
              <a:buFont typeface="Arial" panose="020B0604020202020204" pitchFamily="34" charset="0"/>
              <a:buNone/>
            </a:pPr>
            <a:r>
              <a:rPr lang="el-GR" altLang="el-GR" b="1"/>
              <a:t>ΠΕΔΙΑ ΕΦΑΡΜΟΓΗΣ ΤΗΣ ΣΥΝΕΡΓΑΤΙΚΗΣ ΜΑΘΗΣΗΣ</a:t>
            </a:r>
          </a:p>
          <a:p>
            <a:pPr marL="0" indent="0" algn="just" eaLnBrk="1" hangingPunct="1">
              <a:buFont typeface="Arial" panose="020B0604020202020204" pitchFamily="34" charset="0"/>
              <a:buNone/>
            </a:pPr>
            <a:r>
              <a:rPr lang="el-GR" altLang="el-GR"/>
              <a:t>Η συνεργατική µάθηση έχει εφαρµοστεί σε ποικίλα πεδία και σε διάφορα επίπεδα της εκπαίδευσης. Τα γενικά πεδία όπου η συνεργατική µάθηση εφαρµόζεται στην Α/θμια</a:t>
            </a:r>
            <a:r>
              <a:rPr lang="en-US" altLang="el-GR"/>
              <a:t> </a:t>
            </a:r>
            <a:r>
              <a:rPr lang="el-GR" altLang="el-GR"/>
              <a:t>και Β/θμια Εκπαίδευση  είναι τα παρακάτω:</a:t>
            </a:r>
          </a:p>
          <a:p>
            <a:pPr marL="0" indent="0" algn="just" eaLnBrk="1" hangingPunct="1">
              <a:buFont typeface="Arial" panose="020B0604020202020204" pitchFamily="34" charset="0"/>
              <a:buNone/>
            </a:pPr>
            <a:r>
              <a:rPr lang="el-GR" altLang="el-GR"/>
              <a:t>Η  εισαγωγή  της  οµαδικής µάθησης στην πρωτοβάθµια και δευτεροβάθµια εκπαίδευση προτάθηκε πρώτα στις Η.Π.Α. από τον </a:t>
            </a:r>
            <a:r>
              <a:rPr lang="en-CA" altLang="el-GR"/>
              <a:t>John Dewey</a:t>
            </a:r>
            <a:r>
              <a:rPr lang="el-GR" altLang="el-GR"/>
              <a:t> στις αρχές τις δεκαετίας του 1920</a:t>
            </a:r>
            <a:r>
              <a:rPr lang="en-US" altLang="el-GR"/>
              <a:t> </a:t>
            </a:r>
            <a:r>
              <a:rPr lang="el-GR" altLang="el-GR"/>
              <a:t>και µάλιστα σε πρώιµο στάδιο ανάπτυξης της σχετικής θεωρίας. </a:t>
            </a:r>
          </a:p>
          <a:p>
            <a:pPr marL="0" indent="0" algn="just" eaLnBrk="1" hangingPunct="1">
              <a:buFont typeface="Arial" panose="020B0604020202020204" pitchFamily="34" charset="0"/>
              <a:buNone/>
            </a:pPr>
            <a:r>
              <a:rPr lang="el-GR" altLang="el-GR"/>
              <a:t>Η εφαρµογή  τέτοιων µεθόδων  συµβάδισε	µε  την  ανάπτυξη  της  θεωρίας  της συνεργατικής</a:t>
            </a:r>
            <a:r>
              <a:rPr lang="en-US" altLang="el-GR"/>
              <a:t> </a:t>
            </a:r>
            <a:r>
              <a:rPr lang="el-GR" altLang="el-GR"/>
              <a:t>µάθησης. Σήµερα   οι   ευρύτερα   χρησιµοποιούµενες</a:t>
            </a:r>
            <a:r>
              <a:rPr lang="en-US" altLang="el-GR"/>
              <a:t> </a:t>
            </a:r>
            <a:r>
              <a:rPr lang="el-GR" altLang="el-GR"/>
              <a:t>µέθοδοι συνεργατικής µάθησης  στο πλαίσιο  της  Πρωτοβάθµιας  και  Δευτεροβάθµιας εκπαίδευσης  είναι:  Οµαδική  Μάθηση  Μαθητών</a:t>
            </a:r>
            <a:r>
              <a:rPr lang="en-GB" altLang="el-GR"/>
              <a:t>, </a:t>
            </a:r>
            <a:r>
              <a:rPr lang="el-GR" altLang="el-GR"/>
              <a:t>Μάθηση</a:t>
            </a:r>
            <a:r>
              <a:rPr lang="en-GB" altLang="el-GR"/>
              <a:t>   </a:t>
            </a:r>
            <a:r>
              <a:rPr lang="el-GR" altLang="el-GR"/>
              <a:t>Μαζί</a:t>
            </a:r>
            <a:r>
              <a:rPr lang="en-GB" altLang="el-GR"/>
              <a:t>   </a:t>
            </a:r>
            <a:r>
              <a:rPr lang="el-GR" altLang="el-GR"/>
              <a:t>και</a:t>
            </a:r>
            <a:r>
              <a:rPr lang="en-GB" altLang="el-GR"/>
              <a:t>   </a:t>
            </a:r>
            <a:r>
              <a:rPr lang="el-GR" altLang="el-GR"/>
              <a:t>Ο</a:t>
            </a:r>
            <a:r>
              <a:rPr lang="en-GB" altLang="el-GR"/>
              <a:t>µ</a:t>
            </a:r>
            <a:r>
              <a:rPr lang="el-GR" altLang="el-GR"/>
              <a:t>αδική</a:t>
            </a:r>
            <a:r>
              <a:rPr lang="en-GB" altLang="el-GR"/>
              <a:t>  </a:t>
            </a:r>
            <a:r>
              <a:rPr lang="el-GR" altLang="el-GR"/>
              <a:t>Διερεύνηση.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Θέση περιεχομένου 2">
            <a:extLst>
              <a:ext uri="{FF2B5EF4-FFF2-40B4-BE49-F238E27FC236}">
                <a16:creationId xmlns:a16="http://schemas.microsoft.com/office/drawing/2014/main" id="{0A6936A4-1DB2-4BE2-834A-0D8AB2181801}"/>
              </a:ext>
            </a:extLst>
          </p:cNvPr>
          <p:cNvSpPr>
            <a:spLocks noGrp="1"/>
          </p:cNvSpPr>
          <p:nvPr>
            <p:ph idx="1"/>
          </p:nvPr>
        </p:nvSpPr>
        <p:spPr>
          <a:xfrm>
            <a:off x="838200" y="206375"/>
            <a:ext cx="10515600" cy="5970588"/>
          </a:xfrm>
        </p:spPr>
        <p:txBody>
          <a:bodyPr/>
          <a:lstStyle/>
          <a:p>
            <a:pPr marL="0" indent="0" algn="just" eaLnBrk="1" hangingPunct="1">
              <a:lnSpc>
                <a:spcPct val="70000"/>
              </a:lnSpc>
              <a:buFont typeface="Arial" panose="020B0604020202020204" pitchFamily="34" charset="0"/>
              <a:buNone/>
            </a:pPr>
            <a:endParaRPr lang="el-GR" altLang="el-GR" sz="2200"/>
          </a:p>
          <a:p>
            <a:pPr marL="0" indent="0" algn="ctr" eaLnBrk="1" hangingPunct="1">
              <a:lnSpc>
                <a:spcPct val="70000"/>
              </a:lnSpc>
              <a:buFont typeface="Arial" panose="020B0604020202020204" pitchFamily="34" charset="0"/>
              <a:buNone/>
            </a:pPr>
            <a:r>
              <a:rPr lang="el-GR" altLang="el-GR" sz="2200" b="1"/>
              <a:t>ΣΥΝΕΡΓΑΤΙΚΗ ΜΑΘΗΣΗ ΑΠΟ ΑΠΟΣΤΑΣΗ</a:t>
            </a:r>
            <a:r>
              <a:rPr lang="el-GR" altLang="el-GR" sz="2200"/>
              <a:t> </a:t>
            </a:r>
          </a:p>
          <a:p>
            <a:pPr marL="0" indent="0" algn="just" eaLnBrk="1" hangingPunct="1">
              <a:lnSpc>
                <a:spcPct val="70000"/>
              </a:lnSpc>
              <a:buFont typeface="Arial" panose="020B0604020202020204" pitchFamily="34" charset="0"/>
              <a:buNone/>
            </a:pPr>
            <a:r>
              <a:rPr lang="el-GR" altLang="el-GR" sz="2400"/>
              <a:t>Οι τεράστιες δυνατότητες  του   Διαδικτύου έχουν θέσει τις βάσεις για την ανάπτυξη της εκπαίδευσης από απόσταση. </a:t>
            </a:r>
          </a:p>
          <a:p>
            <a:pPr marL="0" indent="0" algn="just" eaLnBrk="1" hangingPunct="1">
              <a:lnSpc>
                <a:spcPct val="70000"/>
              </a:lnSpc>
              <a:buFont typeface="Arial" panose="020B0604020202020204" pitchFamily="34" charset="0"/>
              <a:buNone/>
            </a:pPr>
            <a:r>
              <a:rPr lang="el-GR" altLang="el-GR" sz="2400"/>
              <a:t>Αυτή η προσέγγιση πραγµατοποιείται τυπικά σε </a:t>
            </a:r>
            <a:r>
              <a:rPr lang="en-CA" altLang="el-GR" sz="2400"/>
              <a:t>on</a:t>
            </a:r>
            <a:r>
              <a:rPr lang="el-GR" altLang="el-GR" sz="2400"/>
              <a:t>-</a:t>
            </a:r>
            <a:r>
              <a:rPr lang="en-CA" altLang="el-GR" sz="2400"/>
              <a:t>line</a:t>
            </a:r>
            <a:r>
              <a:rPr lang="el-GR" altLang="el-GR" sz="2400"/>
              <a:t> βιβλιοθήκες, ηλεκτρονικές δηµοσιεύσεις, λίστες συζητήσεων, οµάδες ενηµέρωσης, </a:t>
            </a:r>
            <a:r>
              <a:rPr lang="en-CA" altLang="el-GR" sz="2400"/>
              <a:t>chat</a:t>
            </a:r>
            <a:r>
              <a:rPr lang="el-GR" altLang="el-GR" sz="2400"/>
              <a:t> και εικονικά εργαστήρια. </a:t>
            </a:r>
          </a:p>
          <a:p>
            <a:pPr marL="0" indent="0" algn="just" eaLnBrk="1" hangingPunct="1">
              <a:lnSpc>
                <a:spcPct val="70000"/>
              </a:lnSpc>
              <a:buFont typeface="Arial" panose="020B0604020202020204" pitchFamily="34" charset="0"/>
              <a:buNone/>
            </a:pPr>
            <a:r>
              <a:rPr lang="el-GR" altLang="el-GR" sz="2400"/>
              <a:t>Τα κύρια εργαλεία για την πραγµατοποίηση συνεργατικής µάθησης από απόσταση είναι το ηλεκτρονικό ταχυδροµείο, η τηλεδιάσκεψη, το βίντεο και οι εικονικοί χώροι. Ιδιαίτερη έµφαση δίνεται  στο  Διαδίκτυο  ως  εργαλείο  διάσκεψης.  </a:t>
            </a:r>
          </a:p>
          <a:p>
            <a:pPr marL="0" indent="0" algn="just" eaLnBrk="1" hangingPunct="1">
              <a:lnSpc>
                <a:spcPct val="70000"/>
              </a:lnSpc>
              <a:buFont typeface="Arial" panose="020B0604020202020204" pitchFamily="34" charset="0"/>
              <a:buNone/>
            </a:pPr>
            <a:r>
              <a:rPr lang="el-GR" altLang="el-GR" sz="2400"/>
              <a:t>Η  τηλεδιάσκεψη  και  τα συνεργατικά εικονικά περιβάλλοντα θεωρούνται πολύ χρήσιµα για την επιτέλεση διαφόρων λειτουργιών της διαδικασίας συνεργατικής µάθησης, όπως η διαχείριση συζητήσεων και ο συνδυασµός σύγχρονης και ασύγχρονης διαχείρισης εγγράφων και ηλεκτρονικού εκπαιδευτικού περιεχοµένου. </a:t>
            </a:r>
          </a:p>
          <a:p>
            <a:pPr marL="0" indent="0" algn="just" eaLnBrk="1" hangingPunct="1">
              <a:lnSpc>
                <a:spcPct val="70000"/>
              </a:lnSpc>
              <a:buFont typeface="Arial" panose="020B0604020202020204" pitchFamily="34" charset="0"/>
              <a:buNone/>
            </a:pPr>
            <a:r>
              <a:rPr lang="el-GR" altLang="el-GR" sz="2400"/>
              <a:t>Αξιολογώντας εµπειρικά την εφαρµογή  της συνεργατικής µάθησης στον Παγκόσµιο Ιστό Πληροφοριών, υπάρχουν αρκετά στοιχεία που υποδηλώνουν ότι η συνεργατική µάθηση από απόσταση έχει σηµαντικά πλεονεκτήµατα συγκρινόµενη µε την ατοµική εκδοχή της εκπαίδευσης στο </a:t>
            </a:r>
            <a:r>
              <a:rPr lang="en-CA" altLang="el-GR" sz="2400"/>
              <a:t>web</a:t>
            </a:r>
            <a:r>
              <a:rPr lang="el-GR" altLang="el-GR" sz="2400"/>
              <a:t>, αλλά και µε την κλασική προσέγγιση της εκπαίδευσης .</a:t>
            </a:r>
            <a:r>
              <a:rPr lang="el-GR" altLang="el-GR" sz="2200"/>
              <a:t>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477</TotalTime>
  <Words>1347</Words>
  <Application>Microsoft Office PowerPoint</Application>
  <PresentationFormat>Ευρεία οθόνη</PresentationFormat>
  <Paragraphs>46</Paragraphs>
  <Slides>12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12</vt:i4>
      </vt:variant>
    </vt:vector>
  </HeadingPairs>
  <TitlesOfParts>
    <vt:vector size="16" baseType="lpstr">
      <vt:lpstr>Arial</vt:lpstr>
      <vt:lpstr>Calibri Light</vt:lpstr>
      <vt:lpstr>Calibri</vt:lpstr>
      <vt:lpstr>Θέμα του Office</vt:lpstr>
      <vt:lpstr>Χ. ΝΤΑΜΠΛΙΑ, ΣΕΕ ΠΕ02, ΠΕ.Κ.Ε.Σ.  ΘΕΣΣΑΛΙΑΣ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Christos</dc:creator>
  <cp:lastModifiedBy>Tasos</cp:lastModifiedBy>
  <cp:revision>34</cp:revision>
  <dcterms:created xsi:type="dcterms:W3CDTF">2020-11-02T10:57:25Z</dcterms:created>
  <dcterms:modified xsi:type="dcterms:W3CDTF">2020-11-11T09:51:31Z</dcterms:modified>
</cp:coreProperties>
</file>